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9.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22E_2E272091.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 id="2147483794" r:id="rId5"/>
    <p:sldMasterId id="2147483830" r:id="rId6"/>
    <p:sldMasterId id="2147483878" r:id="rId7"/>
    <p:sldMasterId id="2147483900" r:id="rId8"/>
    <p:sldMasterId id="2147483925" r:id="rId9"/>
    <p:sldMasterId id="2147483976" r:id="rId10"/>
    <p:sldMasterId id="2147484003" r:id="rId11"/>
    <p:sldMasterId id="2147484040" r:id="rId12"/>
    <p:sldMasterId id="2147484080" r:id="rId13"/>
  </p:sldMasterIdLst>
  <p:notesMasterIdLst>
    <p:notesMasterId r:id="rId45"/>
  </p:notesMasterIdLst>
  <p:sldIdLst>
    <p:sldId id="4570" r:id="rId14"/>
    <p:sldId id="5171" r:id="rId15"/>
    <p:sldId id="5154" r:id="rId16"/>
    <p:sldId id="5155" r:id="rId17"/>
    <p:sldId id="5156" r:id="rId18"/>
    <p:sldId id="5157" r:id="rId19"/>
    <p:sldId id="5158" r:id="rId20"/>
    <p:sldId id="4654" r:id="rId21"/>
    <p:sldId id="4678" r:id="rId22"/>
    <p:sldId id="322" r:id="rId23"/>
    <p:sldId id="5159" r:id="rId24"/>
    <p:sldId id="5160" r:id="rId25"/>
    <p:sldId id="1965" r:id="rId26"/>
    <p:sldId id="5170" r:id="rId27"/>
    <p:sldId id="5177" r:id="rId28"/>
    <p:sldId id="5178" r:id="rId29"/>
    <p:sldId id="5161" r:id="rId30"/>
    <p:sldId id="5162" r:id="rId31"/>
    <p:sldId id="5163" r:id="rId32"/>
    <p:sldId id="5164" r:id="rId33"/>
    <p:sldId id="5165" r:id="rId34"/>
    <p:sldId id="5166" r:id="rId35"/>
    <p:sldId id="5167" r:id="rId36"/>
    <p:sldId id="5172" r:id="rId37"/>
    <p:sldId id="5179" r:id="rId38"/>
    <p:sldId id="5175" r:id="rId39"/>
    <p:sldId id="5180" r:id="rId40"/>
    <p:sldId id="5176" r:id="rId41"/>
    <p:sldId id="5168" r:id="rId42"/>
    <p:sldId id="5169" r:id="rId43"/>
    <p:sldId id="206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B44F65-D6A9-36F9-2F0C-227AD4362860}" name="John Tweddle" initials="JT" userId="S::j.tweddle@nhm.ac.uk::89ef0861-96e0-43ed-9017-1f2fd3248ab6" providerId="AD"/>
  <p188:author id="{37E80C7F-674D-0E00-F0A2-22DF978295AD}" name="Cassie Emanuel" initials="CE" userId="S::c.emanuel@nhm.ac.uk::879c3149-c60a-4139-9b74-560bc0bf2b18" providerId="AD"/>
  <p188:author id="{8D4FCED4-E3A8-921F-9C2F-4629E2516233}" name="Ed Baker" initials="EB" userId="S::edward.baker@nhm.ac.uk::a05e8396-b309-4a6c-88e2-347222cccd73" providerId="AD"/>
  <p188:author id="{61ADCCD7-21F6-4044-8E58-95AD46A8A5CC}" name="Rachel Simpson" initials="RS" userId="S::rachel.simpson@nhm.ac.uk::c36940d7-c934-4a22-966b-a206f19afe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957C3-FFE9-4806-8C03-002B92FBA1B6}" v="83" dt="2024-07-11T09:25:09.727"/>
    <p1510:client id="{F102E1BC-4A8B-4A74-97DA-E9400FB888AB}" v="7" dt="2024-07-11T09:55:07.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 Baker" userId="a05e8396-b309-4a6c-88e2-347222cccd73" providerId="ADAL" clId="{F102E1BC-4A8B-4A74-97DA-E9400FB888AB}"/>
    <pc:docChg chg="undo custSel addSld modSld">
      <pc:chgData name="Ed Baker" userId="a05e8396-b309-4a6c-88e2-347222cccd73" providerId="ADAL" clId="{F102E1BC-4A8B-4A74-97DA-E9400FB888AB}" dt="2024-07-11T09:55:16.254" v="115" actId="478"/>
      <pc:docMkLst>
        <pc:docMk/>
      </pc:docMkLst>
      <pc:sldChg chg="addSp delSp modSp mod">
        <pc:chgData name="Ed Baker" userId="a05e8396-b309-4a6c-88e2-347222cccd73" providerId="ADAL" clId="{F102E1BC-4A8B-4A74-97DA-E9400FB888AB}" dt="2024-07-11T09:54:43.507" v="107" actId="21"/>
        <pc:sldMkLst>
          <pc:docMk/>
          <pc:sldMk cId="705205947" sldId="5167"/>
        </pc:sldMkLst>
        <pc:spChg chg="add del mod">
          <ac:chgData name="Ed Baker" userId="a05e8396-b309-4a6c-88e2-347222cccd73" providerId="ADAL" clId="{F102E1BC-4A8B-4A74-97DA-E9400FB888AB}" dt="2024-07-11T09:54:43.507" v="107" actId="21"/>
          <ac:spMkLst>
            <pc:docMk/>
            <pc:sldMk cId="705205947" sldId="5167"/>
            <ac:spMk id="3" creationId="{35C85E04-DF3A-0F1D-7E5E-99FA54BD71E9}"/>
          </ac:spMkLst>
        </pc:spChg>
      </pc:sldChg>
      <pc:sldChg chg="addSp delSp modSp mod">
        <pc:chgData name="Ed Baker" userId="a05e8396-b309-4a6c-88e2-347222cccd73" providerId="ADAL" clId="{F102E1BC-4A8B-4A74-97DA-E9400FB888AB}" dt="2024-07-11T09:54:30.304" v="106" actId="20577"/>
        <pc:sldMkLst>
          <pc:docMk/>
          <pc:sldMk cId="3396451000" sldId="5172"/>
        </pc:sldMkLst>
        <pc:spChg chg="add del mod">
          <ac:chgData name="Ed Baker" userId="a05e8396-b309-4a6c-88e2-347222cccd73" providerId="ADAL" clId="{F102E1BC-4A8B-4A74-97DA-E9400FB888AB}" dt="2024-07-11T09:49:27.454" v="7" actId="478"/>
          <ac:spMkLst>
            <pc:docMk/>
            <pc:sldMk cId="3396451000" sldId="5172"/>
            <ac:spMk id="3" creationId="{0A0CE4BA-5F01-EAB5-EAC1-EF4B195FCA7C}"/>
          </ac:spMkLst>
        </pc:spChg>
        <pc:spChg chg="add mod">
          <ac:chgData name="Ed Baker" userId="a05e8396-b309-4a6c-88e2-347222cccd73" providerId="ADAL" clId="{F102E1BC-4A8B-4A74-97DA-E9400FB888AB}" dt="2024-07-11T09:54:30.304" v="106" actId="20577"/>
          <ac:spMkLst>
            <pc:docMk/>
            <pc:sldMk cId="3396451000" sldId="5172"/>
            <ac:spMk id="4" creationId="{5F88C0D2-CB22-BA30-FEBC-2683527C0DED}"/>
          </ac:spMkLst>
        </pc:spChg>
        <pc:spChg chg="mod">
          <ac:chgData name="Ed Baker" userId="a05e8396-b309-4a6c-88e2-347222cccd73" providerId="ADAL" clId="{F102E1BC-4A8B-4A74-97DA-E9400FB888AB}" dt="2024-07-11T09:52:26.475" v="93" actId="20577"/>
          <ac:spMkLst>
            <pc:docMk/>
            <pc:sldMk cId="3396451000" sldId="5172"/>
            <ac:spMk id="8" creationId="{5B02252D-A304-03B9-E12E-0CEA2FAA0275}"/>
          </ac:spMkLst>
        </pc:spChg>
      </pc:sldChg>
      <pc:sldChg chg="addSp delSp modSp mod">
        <pc:chgData name="Ed Baker" userId="a05e8396-b309-4a6c-88e2-347222cccd73" providerId="ADAL" clId="{F102E1BC-4A8B-4A74-97DA-E9400FB888AB}" dt="2024-07-11T09:54:52.905" v="110" actId="14100"/>
        <pc:sldMkLst>
          <pc:docMk/>
          <pc:sldMk cId="1855706713" sldId="5175"/>
        </pc:sldMkLst>
        <pc:spChg chg="add mod">
          <ac:chgData name="Ed Baker" userId="a05e8396-b309-4a6c-88e2-347222cccd73" providerId="ADAL" clId="{F102E1BC-4A8B-4A74-97DA-E9400FB888AB}" dt="2024-07-11T09:54:52.905" v="110" actId="14100"/>
          <ac:spMkLst>
            <pc:docMk/>
            <pc:sldMk cId="1855706713" sldId="5175"/>
            <ac:spMk id="3" creationId="{35C85E04-DF3A-0F1D-7E5E-99FA54BD71E9}"/>
          </ac:spMkLst>
        </pc:spChg>
        <pc:spChg chg="del">
          <ac:chgData name="Ed Baker" userId="a05e8396-b309-4a6c-88e2-347222cccd73" providerId="ADAL" clId="{F102E1BC-4A8B-4A74-97DA-E9400FB888AB}" dt="2024-07-11T09:49:16.644" v="4" actId="478"/>
          <ac:spMkLst>
            <pc:docMk/>
            <pc:sldMk cId="1855706713" sldId="5175"/>
            <ac:spMk id="8" creationId="{5B02252D-A304-03B9-E12E-0CEA2FAA0275}"/>
          </ac:spMkLst>
        </pc:spChg>
      </pc:sldChg>
      <pc:sldChg chg="addSp delSp modSp mod">
        <pc:chgData name="Ed Baker" userId="a05e8396-b309-4a6c-88e2-347222cccd73" providerId="ADAL" clId="{F102E1BC-4A8B-4A74-97DA-E9400FB888AB}" dt="2024-07-11T09:54:59.965" v="112"/>
        <pc:sldMkLst>
          <pc:docMk/>
          <pc:sldMk cId="1483692428" sldId="5176"/>
        </pc:sldMkLst>
        <pc:spChg chg="add mod">
          <ac:chgData name="Ed Baker" userId="a05e8396-b309-4a6c-88e2-347222cccd73" providerId="ADAL" clId="{F102E1BC-4A8B-4A74-97DA-E9400FB888AB}" dt="2024-07-11T09:54:59.965" v="112"/>
          <ac:spMkLst>
            <pc:docMk/>
            <pc:sldMk cId="1483692428" sldId="5176"/>
            <ac:spMk id="7" creationId="{5A66898F-D0DA-793B-832B-F9D6A55E998C}"/>
          </ac:spMkLst>
        </pc:spChg>
        <pc:spChg chg="del">
          <ac:chgData name="Ed Baker" userId="a05e8396-b309-4a6c-88e2-347222cccd73" providerId="ADAL" clId="{F102E1BC-4A8B-4A74-97DA-E9400FB888AB}" dt="2024-07-11T09:54:59.284" v="111" actId="478"/>
          <ac:spMkLst>
            <pc:docMk/>
            <pc:sldMk cId="1483692428" sldId="5176"/>
            <ac:spMk id="8" creationId="{5B02252D-A304-03B9-E12E-0CEA2FAA0275}"/>
          </ac:spMkLst>
        </pc:spChg>
      </pc:sldChg>
      <pc:sldChg chg="modSp add mod">
        <pc:chgData name="Ed Baker" userId="a05e8396-b309-4a6c-88e2-347222cccd73" providerId="ADAL" clId="{F102E1BC-4A8B-4A74-97DA-E9400FB888AB}" dt="2024-07-11T09:54:25.880" v="102" actId="20577"/>
        <pc:sldMkLst>
          <pc:docMk/>
          <pc:sldMk cId="1620732433" sldId="5179"/>
        </pc:sldMkLst>
        <pc:spChg chg="mod">
          <ac:chgData name="Ed Baker" userId="a05e8396-b309-4a6c-88e2-347222cccd73" providerId="ADAL" clId="{F102E1BC-4A8B-4A74-97DA-E9400FB888AB}" dt="2024-07-11T09:54:25.880" v="102" actId="20577"/>
          <ac:spMkLst>
            <pc:docMk/>
            <pc:sldMk cId="1620732433" sldId="5179"/>
            <ac:spMk id="4" creationId="{5F88C0D2-CB22-BA30-FEBC-2683527C0DED}"/>
          </ac:spMkLst>
        </pc:spChg>
      </pc:sldChg>
      <pc:sldChg chg="delSp add mod">
        <pc:chgData name="Ed Baker" userId="a05e8396-b309-4a6c-88e2-347222cccd73" providerId="ADAL" clId="{F102E1BC-4A8B-4A74-97DA-E9400FB888AB}" dt="2024-07-11T09:55:16.254" v="115" actId="478"/>
        <pc:sldMkLst>
          <pc:docMk/>
          <pc:sldMk cId="2127001415" sldId="5180"/>
        </pc:sldMkLst>
        <pc:spChg chg="del">
          <ac:chgData name="Ed Baker" userId="a05e8396-b309-4a6c-88e2-347222cccd73" providerId="ADAL" clId="{F102E1BC-4A8B-4A74-97DA-E9400FB888AB}" dt="2024-07-11T09:55:16.254" v="115" actId="478"/>
          <ac:spMkLst>
            <pc:docMk/>
            <pc:sldMk cId="2127001415" sldId="5180"/>
            <ac:spMk id="10" creationId="{CE963432-5200-479E-A884-A60830E7A9BB}"/>
          </ac:spMkLst>
        </pc:spChg>
        <pc:picChg chg="del">
          <ac:chgData name="Ed Baker" userId="a05e8396-b309-4a6c-88e2-347222cccd73" providerId="ADAL" clId="{F102E1BC-4A8B-4A74-97DA-E9400FB888AB}" dt="2024-07-11T09:55:12.103" v="114" actId="478"/>
          <ac:picMkLst>
            <pc:docMk/>
            <pc:sldMk cId="2127001415" sldId="5180"/>
            <ac:picMk id="4" creationId="{0E84C151-FA31-98F6-CE00-245B011E75E6}"/>
          </ac:picMkLst>
        </pc:picChg>
      </pc:sldChg>
    </pc:docChg>
  </pc:docChgLst>
</pc:chgInfo>
</file>

<file path=ppt/comments/modernComment_122E_2E272091.xml><?xml version="1.0" encoding="utf-8"?>
<p188:cmLst xmlns:a="http://schemas.openxmlformats.org/drawingml/2006/main" xmlns:r="http://schemas.openxmlformats.org/officeDocument/2006/relationships" xmlns:p188="http://schemas.microsoft.com/office/powerpoint/2018/8/main">
  <p188:cm id="{071F796F-B40E-4082-8A55-8DEE035B43DE}" authorId="{37E80C7F-674D-0E00-F0A2-22DF978295AD}" created="2024-06-21T12:04:00.070">
    <pc:sldMkLst xmlns:pc="http://schemas.microsoft.com/office/powerpoint/2013/main/command">
      <pc:docMk/>
      <pc:sldMk cId="774316177" sldId="4654"/>
    </pc:sldMkLst>
    <p188:txBody>
      <a:bodyPr/>
      <a:lstStyle/>
      <a:p>
        <a:r>
          <a:rPr lang="en-US"/>
          <a:t>Just rephrased your note slightly here John</a:t>
        </a:r>
      </a:p>
    </p188:txBody>
    <p188:extLst>
      <p:ext xmlns:p="http://schemas.openxmlformats.org/presentationml/2006/main" uri="{57CB4572-C831-44C2-8A1C-0ADB6CCDFE69}">
        <p223:reactions xmlns:p223="http://schemas.microsoft.com/office/powerpoint/2022/03/main">
          <p223:rxn type="👍">
            <p223:instance time="2024-06-21T12:09:23.561" authorId="{EAB44F65-D6A9-36F9-2F0C-227AD4362860}"/>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4E6E2-8B7C-49AE-8C73-2837D3ADAC3D}" type="datetimeFigureOut">
              <a:rPr lang="en-GB" smtClean="0"/>
              <a:t>11/07/2024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91003-F39F-4F8D-8679-EDC059FD2CB3}" type="slidenum">
              <a:rPr lang="en-GB" smtClean="0"/>
              <a:t>‹#›</a:t>
            </a:fld>
            <a:endParaRPr lang="en-GB"/>
          </a:p>
        </p:txBody>
      </p:sp>
    </p:spTree>
    <p:extLst>
      <p:ext uri="{BB962C8B-B14F-4D97-AF65-F5344CB8AC3E}">
        <p14:creationId xmlns:p14="http://schemas.microsoft.com/office/powerpoint/2010/main" val="280118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latin typeface="Arial"/>
                <a:cs typeface="Arial"/>
              </a:rPr>
              <a:t>Good afternoon and thank you for joining us for this session in which we’ll introduce some of the ways that we’re developing and employing digital technologies to monitor and support recovery of the UK’s urban nature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1D48-67C1-2C40-9E87-799BE93353B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0583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t>And today we wanted to introduce one of our most ambitious programmes that aims to inspire a connection with nature and progress UK nature recovery</a:t>
            </a: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It’s called the Urban Nature Project and is a programme that is led by the NHM in collaboration with a UK-wide partnership of cultural organisations and conservation charities. To underpin the science outputs of the project we are creating a Data Ecosystem powered by AWS technology</a:t>
            </a:r>
            <a:endParaRPr lang="en-GB">
              <a:cs typeface="Calibri"/>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42DF71-427B-433B-9759-718D1131A50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50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Another example of how we’re building on our on-site research is community or participative science</a:t>
            </a: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endParaRPr lang="en-GB"/>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Here where we’re actively using digital tech to connect people with their local urban nature and engage audiences in scientific research using a familiar device – their mobile phone.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a:cs typeface="Segoe UI" panose="020B0502040204020203" pitchFamily="34" charset="0"/>
              </a:rPr>
              <a:t>Open to all, but a</a:t>
            </a:r>
            <a:r>
              <a:rPr kumimoji="0" lang="en-GB" sz="1200" b="0" i="0" u="none" strike="noStrike" kern="1200" cap="none" spc="0" normalizeH="0" baseline="0" noProof="0" err="1">
                <a:ln>
                  <a:noFill/>
                </a:ln>
                <a:solidFill>
                  <a:schemeClr val="tx1"/>
                </a:solidFill>
                <a:effectLst/>
                <a:uLnTx/>
                <a:uFillTx/>
                <a:latin typeface="Arial" panose="020B0604020202020204"/>
                <a:ea typeface="+mn-ea"/>
                <a:cs typeface="Segoe UI" panose="020B0502040204020203" pitchFamily="34" charset="0"/>
              </a:rPr>
              <a:t>ims</a:t>
            </a:r>
            <a:r>
              <a:rPr kumimoji="0" lang="en-GB" sz="1200" b="0" i="0" u="none" strike="noStrike" kern="1200" cap="none" spc="0" normalizeH="0" baseline="0" noProof="0">
                <a:ln>
                  <a:noFill/>
                </a:ln>
                <a:solidFill>
                  <a:schemeClr val="tx1"/>
                </a:solidFill>
                <a:effectLst/>
                <a:uLnTx/>
                <a:uFillTx/>
                <a:latin typeface="Arial" panose="020B0604020202020204"/>
                <a:ea typeface="+mn-ea"/>
                <a:cs typeface="Segoe UI" panose="020B0502040204020203" pitchFamily="34" charset="0"/>
              </a:rPr>
              <a:t> to empower young people by focusing on their interests, </a:t>
            </a:r>
            <a:r>
              <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curiosity and concerns – co-designed with school pupils </a:t>
            </a:r>
            <a:r>
              <a:rPr kumimoji="0" lang="en-US" sz="1200" b="0" i="0" u="none" strike="noStrike" kern="1200" cap="none" spc="0" normalizeH="0" baseline="0" noProof="0">
                <a:ln>
                  <a:noFill/>
                </a:ln>
                <a:effectLst/>
                <a:uLnTx/>
                <a:uFillTx/>
                <a:latin typeface="Arial" panose="020B0604020202020204" pitchFamily="34" charset="0"/>
                <a:cs typeface="Arial" panose="020B0604020202020204" pitchFamily="34" charset="0"/>
              </a:rPr>
              <a:t>“How can we make roads better for nature?”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defRPr/>
            </a:pPr>
            <a:r>
              <a:rPr lang="en-GB" sz="1200">
                <a:solidFill>
                  <a:schemeClr val="tx1"/>
                </a:solidFill>
                <a:effectLst/>
                <a:latin typeface="Arial" panose="020B0604020202020204" pitchFamily="34" charset="0"/>
                <a:ea typeface="Calibri" panose="020F0502020204030204" pitchFamily="34" charset="0"/>
                <a:cs typeface="Arial" panose="020B0604020202020204" pitchFamily="34" charset="0"/>
              </a:rPr>
              <a:t>Human-made noise can cause behavioural and physiological changes in animals  </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First study to look at impact of road noise on insects - at scale - in the UK</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56,000 participants in activities in 2023</a:t>
            </a:r>
          </a:p>
        </p:txBody>
      </p:sp>
      <p:sp>
        <p:nvSpPr>
          <p:cNvPr id="4" name="Slide Number Placeholder 3"/>
          <p:cNvSpPr>
            <a:spLocks noGrp="1"/>
          </p:cNvSpPr>
          <p:nvPr>
            <p:ph type="sldNum" sz="quarter" idx="5"/>
          </p:nvPr>
        </p:nvSpPr>
        <p:spPr/>
        <p:txBody>
          <a:bodyPr/>
          <a:lstStyle/>
          <a:p>
            <a:fld id="{A4F91003-F39F-4F8D-8679-EDC059FD2CB3}" type="slidenum">
              <a:rPr lang="en-GB" smtClean="0"/>
              <a:t>9</a:t>
            </a:fld>
            <a:endParaRPr lang="en-GB"/>
          </a:p>
        </p:txBody>
      </p:sp>
    </p:spTree>
    <p:extLst>
      <p:ext uri="{BB962C8B-B14F-4D97-AF65-F5344CB8AC3E}">
        <p14:creationId xmlns:p14="http://schemas.microsoft.com/office/powerpoint/2010/main" val="2203873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through sensor network and how it can be used by others, plus how it is a model that can be extended at other locations</a:t>
            </a:r>
          </a:p>
        </p:txBody>
      </p:sp>
      <p:sp>
        <p:nvSpPr>
          <p:cNvPr id="4" name="Slide Number Placeholder 3"/>
          <p:cNvSpPr>
            <a:spLocks noGrp="1"/>
          </p:cNvSpPr>
          <p:nvPr>
            <p:ph type="sldNum" sz="quarter" idx="5"/>
          </p:nvPr>
        </p:nvSpPr>
        <p:spPr/>
        <p:txBody>
          <a:bodyPr/>
          <a:lstStyle/>
          <a:p>
            <a:fld id="{A4F91003-F39F-4F8D-8679-EDC059FD2CB3}" type="slidenum">
              <a:rPr lang="en-GB" smtClean="0"/>
              <a:t>13</a:t>
            </a:fld>
            <a:endParaRPr lang="en-GB"/>
          </a:p>
        </p:txBody>
      </p:sp>
    </p:spTree>
    <p:extLst>
      <p:ext uri="{BB962C8B-B14F-4D97-AF65-F5344CB8AC3E}">
        <p14:creationId xmlns:p14="http://schemas.microsoft.com/office/powerpoint/2010/main" val="3511265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0E94A5-E865-479E-B1A6-4D1D0FCE9602}" type="slidenum">
              <a:rPr lang="en-GB" smtClean="0"/>
              <a:t>31</a:t>
            </a:fld>
            <a:endParaRPr lang="en-GB"/>
          </a:p>
        </p:txBody>
      </p:sp>
    </p:spTree>
    <p:extLst>
      <p:ext uri="{BB962C8B-B14F-4D97-AF65-F5344CB8AC3E}">
        <p14:creationId xmlns:p14="http://schemas.microsoft.com/office/powerpoint/2010/main" val="141650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3F1-BB3B-73E4-B39F-107CD5826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07958CB-536C-BBF0-48D5-DEB0CE026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034D15-0203-1422-CC15-23119B88D44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1221C665-49BE-E6C1-55F4-177A3F19FB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691EA4-2D28-7619-4CEF-2075024FA03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964682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E1A8-B1EF-81DF-171E-E1E2C137D0F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C215A1-4698-633C-140D-8FBAB902A4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D77B8F-FEC7-E776-03D4-84FA3B01DA80}"/>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9F04909F-435C-58B0-1D19-8EF5F18E09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8DF41F-6164-6723-86C7-5B21B07BE7E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2932558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355715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22179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2841653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229284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68376994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511665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936046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2447533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4776966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12582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C96FC7-9288-3A75-1F22-1AA6F6C211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B0AC38-B041-CC01-1604-F92897E990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C944B3-8D93-91A4-0EF6-DA47629EB27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00236F8E-EA43-8BB7-C53E-52F2E60E75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676D54-78AC-E3D0-224F-EFB147C4E41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479842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902804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095948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43631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2222388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104508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42298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7441275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705549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32898386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81560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0275135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408735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507430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3431986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286777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804703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563446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2021943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380261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3708452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14371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23771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375845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9960825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8002719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1190720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57791429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29552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52010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953409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6711132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844182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35254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6471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58030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35444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3058588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Tree>
    <p:extLst>
      <p:ext uri="{BB962C8B-B14F-4D97-AF65-F5344CB8AC3E}">
        <p14:creationId xmlns:p14="http://schemas.microsoft.com/office/powerpoint/2010/main" val="380370427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6976081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236632609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080608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9" y="614013"/>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91"/>
            <a:ext cx="4117755" cy="3775476"/>
          </a:xfrm>
        </p:spPr>
        <p:txBody>
          <a:bodyPr/>
          <a:lstStyle>
            <a:lvl1pPr marL="0" indent="0">
              <a:buNone/>
              <a:defRPr sz="2133"/>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D85263E-59AC-FE42-813C-97EA972D50FF}" type="datetime1">
              <a:rPr lang="en-GB" smtClean="0"/>
              <a:t>11/07/2024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68415361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E07B8DF-0D7A-F44C-9B59-DE4A1B0A6F4C}" type="datetime1">
              <a:rPr lang="en-GB" smtClean="0"/>
              <a:t>11/07/2024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946306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171182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lide Gre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74821995-E5A0-174B-A61B-9C90675BD0D1}" type="datetime1">
              <a:rPr lang="en-GB" smtClean="0"/>
              <a:t>11/07/2024</a:t>
            </a:fld>
            <a:endParaRPr lang="en-GB"/>
          </a:p>
        </p:txBody>
      </p:sp>
    </p:spTree>
    <p:extLst>
      <p:ext uri="{BB962C8B-B14F-4D97-AF65-F5344CB8AC3E}">
        <p14:creationId xmlns:p14="http://schemas.microsoft.com/office/powerpoint/2010/main" val="38682745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endParaRPr lang="en-GB"/>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1835689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62770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639CD85-35E0-6B48-AB82-CCD067280D60}" type="datetime1">
              <a:rPr lang="en-US" smtClean="0"/>
              <a:t>7/11/2024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077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1B68CCC-B443-1058-3149-C1072780D477}"/>
              </a:ext>
            </a:extLst>
          </p:cNvPr>
          <p:cNvSpPr>
            <a:spLocks noGrp="1"/>
          </p:cNvSpPr>
          <p:nvPr>
            <p:ph type="title"/>
          </p:nvPr>
        </p:nvSpPr>
        <p:spPr/>
        <p:txBody>
          <a:bodyPr/>
          <a:lstStyle/>
          <a:p>
            <a:r>
              <a:rPr lang="en-GB"/>
              <a:t>Click to edit Master title style</a:t>
            </a:r>
            <a:endParaRPr lang="en-US"/>
          </a:p>
        </p:txBody>
      </p:sp>
      <p:sp>
        <p:nvSpPr>
          <p:cNvPr id="15" name="Date Placeholder 14">
            <a:extLst>
              <a:ext uri="{FF2B5EF4-FFF2-40B4-BE49-F238E27FC236}">
                <a16:creationId xmlns:a16="http://schemas.microsoft.com/office/drawing/2014/main" id="{5DDA547D-5103-10A6-ED92-777BEC3B61E7}"/>
              </a:ext>
            </a:extLst>
          </p:cNvPr>
          <p:cNvSpPr>
            <a:spLocks noGrp="1"/>
          </p:cNvSpPr>
          <p:nvPr>
            <p:ph type="dt" sz="half" idx="10"/>
          </p:nvPr>
        </p:nvSpPr>
        <p:spPr/>
        <p:txBody>
          <a:bodyPr/>
          <a:lstStyle/>
          <a:p>
            <a:fld id="{D5FF7498-417D-4745-9CAD-8718DE78FE52}" type="datetime1">
              <a:rPr lang="en-US" smtClean="0"/>
              <a:t>7/11/2024</a:t>
            </a:fld>
            <a:endParaRPr lang="en-US"/>
          </a:p>
        </p:txBody>
      </p:sp>
      <p:sp>
        <p:nvSpPr>
          <p:cNvPr id="16" name="Footer Placeholder 15">
            <a:extLst>
              <a:ext uri="{FF2B5EF4-FFF2-40B4-BE49-F238E27FC236}">
                <a16:creationId xmlns:a16="http://schemas.microsoft.com/office/drawing/2014/main" id="{CB970029-CBA3-6E55-59D9-2730286E0205}"/>
              </a:ext>
            </a:extLst>
          </p:cNvPr>
          <p:cNvSpPr>
            <a:spLocks noGrp="1"/>
          </p:cNvSpPr>
          <p:nvPr>
            <p:ph type="ftr" sz="quarter" idx="11"/>
          </p:nvPr>
        </p:nvSpPr>
        <p:spPr/>
        <p:txBody>
          <a:bodyPr/>
          <a:lstStyle/>
          <a:p>
            <a:endParaRPr lang="en-US"/>
          </a:p>
        </p:txBody>
      </p:sp>
      <p:sp>
        <p:nvSpPr>
          <p:cNvPr id="17" name="Slide Number Placeholder 16">
            <a:extLst>
              <a:ext uri="{FF2B5EF4-FFF2-40B4-BE49-F238E27FC236}">
                <a16:creationId xmlns:a16="http://schemas.microsoft.com/office/drawing/2014/main" id="{792AE761-D0A0-D715-85AE-9C8803F95709}"/>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8820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5153E044-E072-2B4E-BFFC-0146FA9B6FE7}" type="datetime1">
              <a:rPr lang="en-US" smtClean="0"/>
              <a:t>7/11/2024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85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7A9F4E3B-1942-C04A-96ED-CBB9A376700D}" type="datetime1">
              <a:rPr lang="en-US" smtClean="0"/>
              <a:t>7/11/2024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441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E4D2FC72-B011-5D4E-9FDD-F83A5ADE7E91}" type="datetime1">
              <a:rPr lang="en-US" smtClean="0"/>
              <a:t>7/11/2024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3912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A34E3C5-330F-2D40-943B-5649E099AC77}" type="datetime1">
              <a:rPr lang="en-US" smtClean="0"/>
              <a:t>7/11/2024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5252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6B53A37-3933-324D-9550-C146DAD2C6AB}" type="datetime1">
              <a:rPr lang="en-US" smtClean="0"/>
              <a:t>7/11/2024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42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30055684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BB6A92C4-3991-4546-B9BF-0AD738BD844B}" type="datetime1">
              <a:rPr lang="en-US" smtClean="0"/>
              <a:t>7/11/2024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01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4FE6CE57-CAF1-8B4B-BA5C-873ED0224EE8}" type="datetime1">
              <a:rPr lang="en-US" smtClean="0"/>
              <a:t>7/11/2024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28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95AC19C-C017-E94D-AC73-02AE4505C559}" type="datetime1">
              <a:rPr lang="en-US" smtClean="0"/>
              <a:t>7/11/2024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7658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86347AFF-B9A3-6640-9520-00F78D684E19}" type="datetime1">
              <a:rPr lang="en-US" smtClean="0"/>
              <a:t>7/11/2024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183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27B8B273-0362-A44A-83F8-7BEB07154301}" type="datetime1">
              <a:rPr lang="en-US" smtClean="0"/>
              <a:t>7/11/2024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5271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8BB4287B-3925-EE4E-A3E2-A2570EAE5FFA}" type="datetime1">
              <a:rPr lang="en-US" smtClean="0"/>
              <a:t>7/11/2024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4217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6303F300-2884-444D-96BE-BD244C2A9EDC}" type="datetime1">
              <a:rPr lang="en-US" smtClean="0"/>
              <a:t>7/11/2024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5538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06907D3A-B643-F84A-A5E5-214B6BB7EB1C}" type="datetime1">
              <a:rPr lang="en-US" smtClean="0"/>
              <a:t>7/11/2024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0831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02CF3B3F-7E49-9D45-8D05-F240BC1EA0FB}" type="datetime1">
              <a:rPr lang="en-US" smtClean="0"/>
              <a:t>7/11/2024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0405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21424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043776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9682283-19AD-4542-A7CC-27DFC2C72FDA}" type="datetime1">
              <a:rPr lang="en-US" smtClean="0"/>
              <a:t>7/11/2024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10828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7FB62D9-7B66-604C-8E3B-0199B6CCFED3}" type="datetime1">
              <a:rPr lang="en-US" smtClean="0"/>
              <a:t>7/11/2024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6585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C310037-582D-9C4F-9EDA-A5DE32F4E309}" type="datetime1">
              <a:rPr lang="en-US" smtClean="0"/>
              <a:t>7/11/2024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7227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5A574BE1-A486-7D43-BD4E-DE57160EBF07}" type="datetime1">
              <a:rPr lang="en-US" smtClean="0"/>
              <a:t>7/11/2024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4534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7354CE5A-5F80-7645-B25A-4E67E6C284B3}" type="datetime1">
              <a:rPr lang="en-US" smtClean="0"/>
              <a:t>7/11/2024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716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1530EE99-DDF6-674D-B237-1C080EEF9D2F}" type="datetime1">
              <a:rPr lang="en-US" smtClean="0"/>
              <a:t>7/11/2024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610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307DF1F2-F062-1E44-9E8B-47E9627323C9}"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866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8BE63C6-5FF2-F14D-A383-E6D5E2FB515E}"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9976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D600236-2A71-1743-979D-B68AA382AAA0}"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872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3824CAA-EED0-C24D-82E2-DAC3CA112108}" type="datetime1">
              <a:rPr lang="en-US" smtClean="0"/>
              <a:t>7/11/2024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13092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986253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CDC33748-602D-5D42-9D36-EB2BEB2D30D4}" type="datetime1">
              <a:rPr lang="en-US" smtClean="0"/>
              <a:t>7/11/2024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5724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05FF824F-BE0F-B445-A153-DC955B33794C}" type="datetime1">
              <a:rPr lang="en-US" smtClean="0"/>
              <a:t>7/11/2024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866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03BEFF9-5A04-0F4B-B372-8013334DAACE}" type="datetime1">
              <a:rPr lang="en-US" smtClean="0"/>
              <a:t>7/11/2024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374730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9662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31301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267078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84070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71190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B235E124-0810-1748-836F-79D6526D1985}" type="datetime1">
              <a:rPr lang="en-GB" smtClean="0"/>
              <a:t>11/07/2024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10" name="Title 9">
            <a:extLst>
              <a:ext uri="{FF2B5EF4-FFF2-40B4-BE49-F238E27FC236}">
                <a16:creationId xmlns:a16="http://schemas.microsoft.com/office/drawing/2014/main" id="{7DF6E0D4-4323-B08C-E104-31783484774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902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0CF1-A88D-2BBC-0B3B-14108213CCC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374235-5C83-1D66-BCBE-50EB444F5754}"/>
              </a:ext>
            </a:extLst>
          </p:cNvPr>
          <p:cNvSpPr>
            <a:spLocks noGrp="1"/>
          </p:cNvSpPr>
          <p:nvPr>
            <p:ph type="dt" sz="half" idx="10"/>
          </p:nvPr>
        </p:nvSpPr>
        <p:spPr/>
        <p:txBody>
          <a:bodyPr/>
          <a:lstStyle/>
          <a:p>
            <a:fld id="{010AEC78-D3A7-0849-BF2E-2B4612F77AD7}" type="datetime1">
              <a:rPr lang="en-GB" smtClean="0"/>
              <a:t>11/07/2024</a:t>
            </a:fld>
            <a:endParaRPr lang="en-US"/>
          </a:p>
        </p:txBody>
      </p:sp>
      <p:sp>
        <p:nvSpPr>
          <p:cNvPr id="4" name="Footer Placeholder 3">
            <a:extLst>
              <a:ext uri="{FF2B5EF4-FFF2-40B4-BE49-F238E27FC236}">
                <a16:creationId xmlns:a16="http://schemas.microsoft.com/office/drawing/2014/main" id="{79402FD9-180C-7F34-24A4-2DC48298FE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49D070-5F91-0457-1E94-639B141824E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9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443089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CD237FE6-D83F-A843-AC86-6F159CC158A8}" type="datetime1">
              <a:rPr lang="en-GB" smtClean="0"/>
              <a:t>11/07/2024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833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F8F5EF8A-7231-7843-AA05-072C1C190F9B}" type="datetime1">
              <a:rPr lang="en-GB" smtClean="0"/>
              <a:t>11/07/2024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7801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CB5B699F-2DBE-7F45-8263-48BE5625C410}" type="datetime1">
              <a:rPr lang="en-GB" smtClean="0"/>
              <a:t>11/07/2024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048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740891E-55F5-3747-A36C-03AE897FF377}" type="datetime1">
              <a:rPr lang="en-GB" smtClean="0"/>
              <a:t>11/07/2024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8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44934CB-28DC-2748-AA84-0F3B92E22B3D}" type="datetime1">
              <a:rPr lang="en-GB" smtClean="0"/>
              <a:t>11/07/2024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232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8F4405A-2B97-BA46-AF6B-499CF1E88EFD}" type="datetime1">
              <a:rPr lang="en-GB" smtClean="0"/>
              <a:t>11/07/2024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9079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3C2CD3F6-E656-2545-9264-3F62D08035D3}" type="datetime1">
              <a:rPr lang="en-GB" smtClean="0"/>
              <a:t>11/07/2024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9" name="Title 8">
            <a:extLst>
              <a:ext uri="{FF2B5EF4-FFF2-40B4-BE49-F238E27FC236}">
                <a16:creationId xmlns:a16="http://schemas.microsoft.com/office/drawing/2014/main" id="{EE5880E2-7D4A-1DF3-FBCD-528D4621854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542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865079E0-360F-B044-8852-E418062DF194}" type="datetime1">
              <a:rPr lang="en-GB" smtClean="0"/>
              <a:t>11/07/2024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856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D615-6EDD-37E2-F45A-D8F123CC5AE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64D515B-C7E4-9B1B-BE3F-9AC09AF55DFF}"/>
              </a:ext>
            </a:extLst>
          </p:cNvPr>
          <p:cNvSpPr>
            <a:spLocks noGrp="1"/>
          </p:cNvSpPr>
          <p:nvPr>
            <p:ph type="dt" sz="half" idx="10"/>
          </p:nvPr>
        </p:nvSpPr>
        <p:spPr/>
        <p:txBody>
          <a:bodyPr/>
          <a:lstStyle/>
          <a:p>
            <a:fld id="{5F1DCF70-15AA-E347-B535-03881661D9DC}" type="datetime1">
              <a:rPr lang="en-GB" smtClean="0"/>
              <a:t>11/07/2024</a:t>
            </a:fld>
            <a:endParaRPr lang="en-US"/>
          </a:p>
        </p:txBody>
      </p:sp>
      <p:sp>
        <p:nvSpPr>
          <p:cNvPr id="4" name="Footer Placeholder 3">
            <a:extLst>
              <a:ext uri="{FF2B5EF4-FFF2-40B4-BE49-F238E27FC236}">
                <a16:creationId xmlns:a16="http://schemas.microsoft.com/office/drawing/2014/main" id="{A91D597B-5592-6900-B532-538753066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DA70A7-AA10-872E-9365-C0B160EE139F}"/>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975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97A4A121-EF8C-6A4C-BC95-9008EACFCFF4}" type="datetime1">
              <a:rPr lang="en-GB" smtClean="0"/>
              <a:t>11/07/2024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731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ECDA-DFA9-B152-146D-7DAB15B65A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4426B0-BCCD-D07A-45E5-492736B9E5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245C17-9FBC-8D0D-49EE-7B52B744299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85B1CC7C-4CDF-C1BB-2536-333D70D4E4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4D04C2-3299-8ABC-B64A-7CDC69D7F166}"/>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38606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0921155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B50954CA-0CC9-2E42-A7A6-24999B404360}" type="datetime1">
              <a:rPr lang="en-GB" smtClean="0"/>
              <a:t>11/07/2024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093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957B47C4-234E-B94B-B94E-D7F06911388B}" type="datetime1">
              <a:rPr lang="en-GB" smtClean="0"/>
              <a:t>11/07/2024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7660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4B1B9314-DF84-134E-9D4A-15DE2AA46B4E}" type="datetime1">
              <a:rPr lang="en-GB" smtClean="0"/>
              <a:t>11/07/2024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6904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7204DD0F-FCD5-5E46-A52F-767612730E79}" type="datetime1">
              <a:rPr lang="en-GB" smtClean="0"/>
              <a:t>11/07/2024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68440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D9A6D40-3EF2-EE4A-A440-9E198EC9A6E1}" type="datetime1">
              <a:rPr lang="en-GB" smtClean="0"/>
              <a:t>11/07/2024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3944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87542B2F-81BE-D643-99D2-4854BDE5F400}" type="datetime1">
              <a:rPr lang="en-GB" smtClean="0"/>
              <a:t>11/07/2024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6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145137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3A877228-82E3-8E42-B26C-DD906A2E4AFB}" type="datetime1">
              <a:rPr lang="en-GB" smtClean="0"/>
              <a:t>11/07/2024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272256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B6637F0C-1BFF-494A-A216-BE0233D1270E}" type="datetime1">
              <a:rPr lang="en-GB" smtClean="0"/>
              <a:t>11/07/2024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335246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78F81811-9472-A94F-88A9-95080FEF0824}" type="datetime1">
              <a:rPr lang="en-GB" smtClean="0"/>
              <a:t>11/07/2024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1939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176891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327ADCC1-8B04-E649-BCD0-2AEB4A0BE1E4}" type="datetime1">
              <a:rPr lang="en-GB" smtClean="0"/>
              <a:t>11/07/2024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784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0B47E2F-C8EA-204B-97B1-0EDC92C09189}" type="datetime1">
              <a:rPr lang="en-GB" smtClean="0"/>
              <a:t>11/07/2024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406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DA4319A7-CB07-1944-9C6B-D7A0CE818B2E}" type="datetime1">
              <a:rPr lang="en-GB" smtClean="0"/>
              <a:t>11/07/2024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6997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E64E7E-C7D7-5842-B34E-DD22090032AE}"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0711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38E4B2A-BC43-554D-9D25-BE9F93D1FD85}"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3837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D139E60-5370-524E-BF69-C1530C1ABDCA}"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226875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7AB10E0-F053-4547-A556-0287E4449CB3}" type="datetime1">
              <a:rPr lang="en-GB" smtClean="0"/>
              <a:t>11/07/2024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90030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0349CE81-9932-CD49-A414-B81B82F82CB7}" type="datetime1">
              <a:rPr lang="en-GB" smtClean="0"/>
              <a:t>11/07/2024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516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D83A11EA-110A-044A-97FC-8CE38518E1FE}" type="datetime1">
              <a:rPr lang="en-GB" smtClean="0"/>
              <a:t>11/07/2024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763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B199806-9093-A746-B2FD-F6D6301089AE}" type="datetime1">
              <a:rPr lang="en-GB" smtClean="0"/>
              <a:t>11/07/2024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4579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88279589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7461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79701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152093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398966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199103653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7824174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4495445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238837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34085211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94334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836111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dirty="0"/>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494196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8064456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9204067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7363048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2307010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45661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20413174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0639624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810438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767659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289089475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01844249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076162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9998681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3669639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654174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End pag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65445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Divider Slide –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Tree>
    <p:extLst>
      <p:ext uri="{BB962C8B-B14F-4D97-AF65-F5344CB8AC3E}">
        <p14:creationId xmlns:p14="http://schemas.microsoft.com/office/powerpoint/2010/main" val="2301981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2920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3759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754337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623011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71675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8062-E250-15B4-43ED-BDFDD76CC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47AFF5-2F3D-C8EE-1C8A-27BEE99FC3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71D3E6-4CEF-58EC-7EAB-826ABB5715C2}"/>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9923022D-4654-4130-08B0-09337ADA9E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3051D6-A2A9-4767-7E1A-799E98485348}"/>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447809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6552925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1188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13279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grpSp>
        <p:nvGrpSpPr>
          <p:cNvPr id="16" name="Group 15">
            <a:extLst>
              <a:ext uri="{FF2B5EF4-FFF2-40B4-BE49-F238E27FC236}">
                <a16:creationId xmlns:a16="http://schemas.microsoft.com/office/drawing/2014/main" id="{D9601539-73B1-20C5-1CCB-02732912DA14}"/>
              </a:ext>
            </a:extLst>
          </p:cNvPr>
          <p:cNvGrpSpPr/>
          <p:nvPr userDrawn="1"/>
        </p:nvGrpSpPr>
        <p:grpSpPr>
          <a:xfrm>
            <a:off x="8159448" y="6357692"/>
            <a:ext cx="3461495" cy="123111"/>
            <a:chOff x="8159448" y="6357692"/>
            <a:chExt cx="3461495" cy="123111"/>
          </a:xfrm>
        </p:grpSpPr>
        <p:sp>
          <p:nvSpPr>
            <p:cNvPr id="17" name="object 82">
              <a:extLst>
                <a:ext uri="{FF2B5EF4-FFF2-40B4-BE49-F238E27FC236}">
                  <a16:creationId xmlns:a16="http://schemas.microsoft.com/office/drawing/2014/main" id="{EB0CCC66-0C1E-EAEC-691F-1CEB1B04B61F}"/>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CONFIDENTIAL</a:t>
              </a:r>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grpSp>
    </p:spTree>
    <p:extLst>
      <p:ext uri="{BB962C8B-B14F-4D97-AF65-F5344CB8AC3E}">
        <p14:creationId xmlns:p14="http://schemas.microsoft.com/office/powerpoint/2010/main" val="35214543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9546-16A0-52D4-573F-0601079264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D3CDDB-108B-56A9-FE2F-B99F45FBA5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1BEAB2-E992-D997-064F-05AFFDF5BAF4}"/>
              </a:ext>
            </a:extLst>
          </p:cNvPr>
          <p:cNvSpPr>
            <a:spLocks noGrp="1"/>
          </p:cNvSpPr>
          <p:nvPr>
            <p:ph type="dt" sz="half" idx="10"/>
          </p:nvPr>
        </p:nvSpPr>
        <p:spPr/>
        <p:txBody>
          <a:bodyPr/>
          <a:lstStyle/>
          <a:p>
            <a:fld id="{8AAFC553-7398-4946-B6AE-E2196BC14483}" type="datetimeFigureOut">
              <a:rPr lang="en-GB" smtClean="0"/>
              <a:t>11/07/2024</a:t>
            </a:fld>
            <a:endParaRPr lang="en-GB"/>
          </a:p>
        </p:txBody>
      </p:sp>
      <p:sp>
        <p:nvSpPr>
          <p:cNvPr id="5" name="Footer Placeholder 4">
            <a:extLst>
              <a:ext uri="{FF2B5EF4-FFF2-40B4-BE49-F238E27FC236}">
                <a16:creationId xmlns:a16="http://schemas.microsoft.com/office/drawing/2014/main" id="{B7307A12-986D-8DFD-F39A-03C5BD3D4F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D1B293-9769-1303-0996-005F19DB4F93}"/>
              </a:ext>
            </a:extLst>
          </p:cNvPr>
          <p:cNvSpPr>
            <a:spLocks noGrp="1"/>
          </p:cNvSpPr>
          <p:nvPr>
            <p:ph type="sldNum" sz="quarter" idx="12"/>
          </p:nvPr>
        </p:nvSpPr>
        <p:spPr/>
        <p:txBody>
          <a:bodyPr/>
          <a:lstStyle/>
          <a:p>
            <a:fld id="{B8A5D266-5F6B-405B-B403-3FF5EBF2079A}" type="slidenum">
              <a:rPr lang="en-GB" smtClean="0"/>
              <a:t>‹#›</a:t>
            </a:fld>
            <a:endParaRPr lang="en-GB"/>
          </a:p>
        </p:txBody>
      </p:sp>
    </p:spTree>
    <p:extLst>
      <p:ext uri="{BB962C8B-B14F-4D97-AF65-F5344CB8AC3E}">
        <p14:creationId xmlns:p14="http://schemas.microsoft.com/office/powerpoint/2010/main" val="3548880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6149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64362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000845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51579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579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2996-F3BF-1CAE-A3EB-8CBF489D6B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A02130-AE65-9EC1-A6D2-3BA34EE47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2B529A-E59D-8D7C-1AD5-FBDB02C06B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F3C4F7E-9E57-1B91-6921-EB05AD56FE9B}"/>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6" name="Footer Placeholder 5">
            <a:extLst>
              <a:ext uri="{FF2B5EF4-FFF2-40B4-BE49-F238E27FC236}">
                <a16:creationId xmlns:a16="http://schemas.microsoft.com/office/drawing/2014/main" id="{9CEB5F64-9B88-8E34-C879-3F1912E97C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8B4002-5BB1-4528-4B10-F7A24100465F}"/>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11785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91610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125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30971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57181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15995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87063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971770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90413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5100958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5511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2C58-4521-0B4B-2C79-02B099EF1FD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4057B7-965E-84B8-827B-8A23307CD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C94E3-40C3-2D28-F258-ECD652DC5E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6D57DA2-C0CE-667B-45D4-3E61BD4CF5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3BB321-51DA-1F21-4102-53CA512473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9A911B-2740-A732-347F-075269E74AF5}"/>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8" name="Footer Placeholder 7">
            <a:extLst>
              <a:ext uri="{FF2B5EF4-FFF2-40B4-BE49-F238E27FC236}">
                <a16:creationId xmlns:a16="http://schemas.microsoft.com/office/drawing/2014/main" id="{BAC395E3-E128-FA4D-3BAC-25BCA3749C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B3BAC3-6C83-2ABA-A5F8-7943E6363FA4}"/>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081898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337172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9359694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7641930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 Image 2 – Whit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005031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 Image 3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2935923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 Image 4 – White">
    <p:bg>
      <p:bgPr>
        <a:solidFill>
          <a:schemeClr val="bg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698249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Large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818987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Large Image 2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1002231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 Large Image 3 – White">
    <p:bg>
      <p:bgPr>
        <a:solidFill>
          <a:schemeClr val="bg1"/>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a:noFill/>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42790339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27188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887F-C634-8E5F-93E6-026F4D94106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5E3ED2-1868-554E-442D-95F862CC8FBB}"/>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4" name="Footer Placeholder 3">
            <a:extLst>
              <a:ext uri="{FF2B5EF4-FFF2-40B4-BE49-F238E27FC236}">
                <a16:creationId xmlns:a16="http://schemas.microsoft.com/office/drawing/2014/main" id="{D3ADCDCB-7A91-E872-3179-FE1BFAA6AF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34E5E45-0D33-B16A-2205-B0D3FFEBD45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017737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pic>
        <p:nvPicPr>
          <p:cNvPr id="10" name="Graphic 9">
            <a:extLst>
              <a:ext uri="{FF2B5EF4-FFF2-40B4-BE49-F238E27FC236}">
                <a16:creationId xmlns:a16="http://schemas.microsoft.com/office/drawing/2014/main" id="{F3086390-A774-2A7D-47BE-5D5CD67FAE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23954360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971545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49300"/>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1311077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226198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850196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519941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tx1"/>
                </a:solidFill>
                <a:latin typeface="+mn-lt"/>
              </a:defRPr>
            </a:lvl1pPr>
            <a:lvl2pPr marL="0" indent="0" algn="ctr">
              <a:spcBef>
                <a:spcPts val="1500"/>
              </a:spcBef>
              <a:buNone/>
              <a:defRPr b="1" i="0" cap="all" baseline="0">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0724452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514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 Four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76992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m Multi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 name="Picture Placeholder 12">
            <a:extLst>
              <a:ext uri="{FF2B5EF4-FFF2-40B4-BE49-F238E27FC236}">
                <a16:creationId xmlns:a16="http://schemas.microsoft.com/office/drawing/2014/main" id="{F1A1D60F-6046-846F-3258-799C554053F5}"/>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104931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030CF-25C1-9545-78E3-2D206805BA20}"/>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3" name="Footer Placeholder 2">
            <a:extLst>
              <a:ext uri="{FF2B5EF4-FFF2-40B4-BE49-F238E27FC236}">
                <a16:creationId xmlns:a16="http://schemas.microsoft.com/office/drawing/2014/main" id="{A0ECDC0B-0B29-3128-6526-F8291BBECD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1E937DD-CCF7-19D9-97EA-12ED8861ACC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550454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7748575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7209396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30306064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3187108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11/07/2024</a:t>
            </a:fld>
            <a:endParaRPr lang="en-GB"/>
          </a:p>
        </p:txBody>
      </p:sp>
    </p:spTree>
    <p:extLst>
      <p:ext uri="{BB962C8B-B14F-4D97-AF65-F5344CB8AC3E}">
        <p14:creationId xmlns:p14="http://schemas.microsoft.com/office/powerpoint/2010/main" val="1523575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5F00649-C067-4444-8073-5291F37C53D8}" type="datetime1">
              <a:rPr lang="en-GB" smtClean="0"/>
              <a:t>11/07/2024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0659187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092" y="638463"/>
            <a:ext cx="5034393" cy="3894743"/>
          </a:xfrm>
        </p:spPr>
        <p:txBody>
          <a:bodyPr anchor="t"/>
          <a:lstStyle>
            <a:lvl1pPr algn="l">
              <a:defRPr sz="5867" b="1" cap="all">
                <a:solidFill>
                  <a:schemeClr val="accent1"/>
                </a:solidFill>
              </a:defRPr>
            </a:lvl1pPr>
          </a:lstStyle>
          <a:p>
            <a:r>
              <a:rPr lang="en-GB"/>
              <a:t>Click to edit Master title style</a:t>
            </a:r>
          </a:p>
        </p:txBody>
      </p:sp>
      <p:sp>
        <p:nvSpPr>
          <p:cNvPr id="3" name="Text Placeholder 2"/>
          <p:cNvSpPr>
            <a:spLocks noGrp="1"/>
          </p:cNvSpPr>
          <p:nvPr>
            <p:ph type="body" idx="1"/>
          </p:nvPr>
        </p:nvSpPr>
        <p:spPr>
          <a:xfrm>
            <a:off x="7392786" y="4856164"/>
            <a:ext cx="4320847" cy="1500187"/>
          </a:xfrm>
        </p:spPr>
        <p:txBody>
          <a:bodyPr anchor="b"/>
          <a:lstStyle>
            <a:lvl1pPr marL="0" indent="0">
              <a:buNone/>
              <a:defRPr sz="2000">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1E8A15D-391D-7E4A-833F-816C28E2C205}" type="datetime1">
              <a:rPr lang="en-GB" smtClean="0"/>
              <a:t>11/07/2024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2120217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4B72025D-AB96-CF42-9C5E-F404F38308A2}"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564185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A3E41194-C29C-9F42-8604-571C78EC12B8}" type="datetime1">
              <a:rPr lang="en-GB" smtClean="0"/>
              <a:t>11/07/2024</a:t>
            </a:fld>
            <a:endParaRPr lang="en-GB"/>
          </a:p>
        </p:txBody>
      </p:sp>
      <p:sp>
        <p:nvSpPr>
          <p:cNvPr id="8" name="Footer Placeholder 7"/>
          <p:cNvSpPr>
            <a:spLocks noGrp="1"/>
          </p:cNvSpPr>
          <p:nvPr>
            <p:ph type="ftr" sz="quarter" idx="11"/>
          </p:nvPr>
        </p:nvSpPr>
        <p:spPr/>
        <p:txBody>
          <a:bodyPr/>
          <a:lstStyle/>
          <a:p>
            <a:r>
              <a:rPr lang="en-GB"/>
              <a:t>THE URBAN NATURE PROJECT</a:t>
            </a:r>
          </a:p>
        </p:txBody>
      </p:sp>
      <p:sp>
        <p:nvSpPr>
          <p:cNvPr id="9" name="Slide Number Placeholder 8"/>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6681164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gri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8368" y="510119"/>
            <a:ext cx="2672553" cy="4525963"/>
          </a:xfrm>
        </p:spPr>
        <p:txBody>
          <a:bodyPr/>
          <a:lstStyle>
            <a:lvl1pPr>
              <a:defRPr sz="2400"/>
            </a:lvl1pPr>
            <a:lvl2pPr>
              <a:defRPr sz="2133"/>
            </a:lvl2pPr>
            <a:lvl3pPr>
              <a:defRPr sz="1867"/>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p:txBody>
      </p:sp>
      <p:sp>
        <p:nvSpPr>
          <p:cNvPr id="5" name="Date Placeholder 4"/>
          <p:cNvSpPr>
            <a:spLocks noGrp="1"/>
          </p:cNvSpPr>
          <p:nvPr>
            <p:ph type="dt" sz="half" idx="10"/>
          </p:nvPr>
        </p:nvSpPr>
        <p:spPr/>
        <p:txBody>
          <a:bodyPr/>
          <a:lstStyle/>
          <a:p>
            <a:fld id="{4B72025D-AB96-CF42-9C5E-F404F38308A2}"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
        <p:nvSpPr>
          <p:cNvPr id="9" name="Picture Placeholder 8">
            <a:extLst>
              <a:ext uri="{FF2B5EF4-FFF2-40B4-BE49-F238E27FC236}">
                <a16:creationId xmlns:a16="http://schemas.microsoft.com/office/drawing/2014/main" id="{9C4FFB16-F68F-774E-A28F-16245495C52C}"/>
              </a:ext>
            </a:extLst>
          </p:cNvPr>
          <p:cNvSpPr>
            <a:spLocks noGrp="1"/>
          </p:cNvSpPr>
          <p:nvPr>
            <p:ph type="pic" sz="quarter" idx="13"/>
          </p:nvPr>
        </p:nvSpPr>
        <p:spPr>
          <a:xfrm>
            <a:off x="3753104" y="518479"/>
            <a:ext cx="3840000" cy="2784000"/>
          </a:xfrm>
        </p:spPr>
        <p:txBody>
          <a:bodyPr/>
          <a:lstStyle/>
          <a:p>
            <a:r>
              <a:rPr lang="en-GB"/>
              <a:t>Click icon to add picture</a:t>
            </a:r>
          </a:p>
        </p:txBody>
      </p:sp>
      <p:sp>
        <p:nvSpPr>
          <p:cNvPr id="10" name="Picture Placeholder 8">
            <a:extLst>
              <a:ext uri="{FF2B5EF4-FFF2-40B4-BE49-F238E27FC236}">
                <a16:creationId xmlns:a16="http://schemas.microsoft.com/office/drawing/2014/main" id="{AABFF683-0B66-D246-991C-0CA89B845E0F}"/>
              </a:ext>
            </a:extLst>
          </p:cNvPr>
          <p:cNvSpPr>
            <a:spLocks noGrp="1"/>
          </p:cNvSpPr>
          <p:nvPr>
            <p:ph type="pic" sz="quarter" idx="14"/>
          </p:nvPr>
        </p:nvSpPr>
        <p:spPr>
          <a:xfrm>
            <a:off x="7873633" y="518479"/>
            <a:ext cx="3840000" cy="2784000"/>
          </a:xfrm>
        </p:spPr>
        <p:txBody>
          <a:bodyPr/>
          <a:lstStyle/>
          <a:p>
            <a:r>
              <a:rPr lang="en-GB"/>
              <a:t>Click icon to add picture</a:t>
            </a:r>
          </a:p>
        </p:txBody>
      </p:sp>
      <p:sp>
        <p:nvSpPr>
          <p:cNvPr id="11" name="Picture Placeholder 8">
            <a:extLst>
              <a:ext uri="{FF2B5EF4-FFF2-40B4-BE49-F238E27FC236}">
                <a16:creationId xmlns:a16="http://schemas.microsoft.com/office/drawing/2014/main" id="{9A460023-6710-9D44-AFF1-CF2B4D1BC421}"/>
              </a:ext>
            </a:extLst>
          </p:cNvPr>
          <p:cNvSpPr>
            <a:spLocks noGrp="1"/>
          </p:cNvSpPr>
          <p:nvPr>
            <p:ph type="pic" sz="quarter" idx="15"/>
          </p:nvPr>
        </p:nvSpPr>
        <p:spPr>
          <a:xfrm>
            <a:off x="3753104" y="3572352"/>
            <a:ext cx="3840000" cy="2784000"/>
          </a:xfrm>
        </p:spPr>
        <p:txBody>
          <a:bodyPr/>
          <a:lstStyle/>
          <a:p>
            <a:r>
              <a:rPr lang="en-GB"/>
              <a:t>Click icon to add picture</a:t>
            </a:r>
          </a:p>
        </p:txBody>
      </p:sp>
      <p:sp>
        <p:nvSpPr>
          <p:cNvPr id="12" name="Picture Placeholder 8">
            <a:extLst>
              <a:ext uri="{FF2B5EF4-FFF2-40B4-BE49-F238E27FC236}">
                <a16:creationId xmlns:a16="http://schemas.microsoft.com/office/drawing/2014/main" id="{8C82ACCD-1784-AE4B-9F73-C62712C40BFA}"/>
              </a:ext>
            </a:extLst>
          </p:cNvPr>
          <p:cNvSpPr>
            <a:spLocks noGrp="1"/>
          </p:cNvSpPr>
          <p:nvPr>
            <p:ph type="pic" sz="quarter" idx="16"/>
          </p:nvPr>
        </p:nvSpPr>
        <p:spPr>
          <a:xfrm>
            <a:off x="7867909" y="3572352"/>
            <a:ext cx="3840000" cy="2784000"/>
          </a:xfrm>
        </p:spPr>
        <p:txBody>
          <a:bodyPr/>
          <a:lstStyle/>
          <a:p>
            <a:r>
              <a:rPr lang="en-GB"/>
              <a:t>Click icon to add picture</a:t>
            </a:r>
          </a:p>
        </p:txBody>
      </p:sp>
    </p:spTree>
    <p:extLst>
      <p:ext uri="{BB962C8B-B14F-4D97-AF65-F5344CB8AC3E}">
        <p14:creationId xmlns:p14="http://schemas.microsoft.com/office/powerpoint/2010/main" val="712198756"/>
      </p:ext>
    </p:extLst>
  </p:cSld>
  <p:clrMapOvr>
    <a:masterClrMapping/>
  </p:clrMapOvr>
  <p:extLst>
    <p:ext uri="{DCECCB84-F9BA-43D5-87BE-67443E8EF086}">
      <p15:sldGuideLst xmlns:p15="http://schemas.microsoft.com/office/powerpoint/2012/main">
        <p15:guide id="1" orient="horz" pos="16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5B05-AF00-0045-065F-AC1C49A35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FDF123-B504-4D7D-4870-09300A9BC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AF922E6-5314-5A60-9ECE-43330FE30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AE26DF-3D4C-0BB1-FDBC-12EA6322D063}"/>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6" name="Footer Placeholder 5">
            <a:extLst>
              <a:ext uri="{FF2B5EF4-FFF2-40B4-BE49-F238E27FC236}">
                <a16:creationId xmlns:a16="http://schemas.microsoft.com/office/drawing/2014/main" id="{2DA4A612-2479-B910-9D79-20790E7892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2BF09F-9DAA-E3FC-1AFC-539753DF3FE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988575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BD431AA5-AF67-EA4D-A7CE-B36C8AE020EE}" type="datetime1">
              <a:rPr lang="en-GB" smtClean="0"/>
              <a:t>11/07/2024</a:t>
            </a:fld>
            <a:endParaRPr lang="en-GB"/>
          </a:p>
        </p:txBody>
      </p:sp>
      <p:sp>
        <p:nvSpPr>
          <p:cNvPr id="4" name="Footer Placeholder 3"/>
          <p:cNvSpPr>
            <a:spLocks noGrp="1"/>
          </p:cNvSpPr>
          <p:nvPr>
            <p:ph type="ftr" sz="quarter" idx="11"/>
          </p:nvPr>
        </p:nvSpPr>
        <p:spPr/>
        <p:txBody>
          <a:bodyPr/>
          <a:lstStyle/>
          <a:p>
            <a:r>
              <a:rPr lang="en-GB"/>
              <a:t>THE URBAN NATURE PROJECT</a:t>
            </a:r>
          </a:p>
        </p:txBody>
      </p:sp>
      <p:sp>
        <p:nvSpPr>
          <p:cNvPr id="5" name="Slide Number Placeholder 4"/>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7230348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0B182-9549-0248-A130-01A50C4480DB}" type="datetime1">
              <a:rPr lang="en-GB" smtClean="0"/>
              <a:t>11/07/2024</a:t>
            </a:fld>
            <a:endParaRPr lang="en-GB"/>
          </a:p>
        </p:txBody>
      </p:sp>
      <p:sp>
        <p:nvSpPr>
          <p:cNvPr id="3" name="Footer Placeholder 2"/>
          <p:cNvSpPr>
            <a:spLocks noGrp="1"/>
          </p:cNvSpPr>
          <p:nvPr>
            <p:ph type="ftr" sz="quarter" idx="11"/>
          </p:nvPr>
        </p:nvSpPr>
        <p:spPr/>
        <p:txBody>
          <a:bodyPr/>
          <a:lstStyle/>
          <a:p>
            <a:r>
              <a:rPr lang="en-GB"/>
              <a:t>THE URBAN NATURE PROJECT</a:t>
            </a:r>
          </a:p>
        </p:txBody>
      </p:sp>
      <p:sp>
        <p:nvSpPr>
          <p:cNvPr id="4" name="Slide Number Placeholder 3"/>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1210006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162051"/>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1645678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3" name="Picture Placeholder 2"/>
          <p:cNvSpPr>
            <a:spLocks noGrp="1"/>
          </p:cNvSpPr>
          <p:nvPr>
            <p:ph type="pic" idx="1"/>
          </p:nvPr>
        </p:nvSpPr>
        <p:spPr>
          <a:xfrm>
            <a:off x="0" y="1"/>
            <a:ext cx="6096000" cy="6857999"/>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031869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CF1A37-E8CC-5F46-9573-4F688369C4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11/07/2024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5640582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33903526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0190909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10008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1294299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7729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25BD-171A-4D0F-5985-BBAEE3711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D517EE8-A0DD-F33F-0992-A1DC35553A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4F15928-5ACD-8DBA-5F97-F9C3E4512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6380-3B3D-C74D-7057-91A7CECD46E0}"/>
              </a:ext>
            </a:extLst>
          </p:cNvPr>
          <p:cNvSpPr>
            <a:spLocks noGrp="1"/>
          </p:cNvSpPr>
          <p:nvPr>
            <p:ph type="dt" sz="half" idx="10"/>
          </p:nvPr>
        </p:nvSpPr>
        <p:spPr/>
        <p:txBody>
          <a:bodyPr/>
          <a:lstStyle/>
          <a:p>
            <a:fld id="{9A7CEAD1-2BD8-4125-8054-E59117F34FBB}" type="datetimeFigureOut">
              <a:rPr lang="en-GB" smtClean="0"/>
              <a:t>11/07/2024</a:t>
            </a:fld>
            <a:endParaRPr lang="en-GB"/>
          </a:p>
        </p:txBody>
      </p:sp>
      <p:sp>
        <p:nvSpPr>
          <p:cNvPr id="6" name="Footer Placeholder 5">
            <a:extLst>
              <a:ext uri="{FF2B5EF4-FFF2-40B4-BE49-F238E27FC236}">
                <a16:creationId xmlns:a16="http://schemas.microsoft.com/office/drawing/2014/main" id="{7DF874DA-9ACB-23D2-AA7B-8DAB04CA2A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22C2EB-5006-8DF5-1747-A1CE479248A7}"/>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6017492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808100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088945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59078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411152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8177149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7464531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551532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7679927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981415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7992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theme" Target="../theme/theme10.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image" Target="../media/image6.sv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5.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6.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theme" Target="../theme/theme7.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image" Target="../media/image11.png"/><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theme" Target="../theme/theme8.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8" Type="http://schemas.openxmlformats.org/officeDocument/2006/relationships/slideLayout" Target="../slideLayouts/slideLayout159.xml"/><Relationship Id="rId3"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9" Type="http://schemas.openxmlformats.org/officeDocument/2006/relationships/image" Target="../media/image11.png"/><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38" Type="http://schemas.openxmlformats.org/officeDocument/2006/relationships/theme" Target="../theme/theme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slideLayout" Target="../slideLayouts/slideLayout223.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 Id="rId8" Type="http://schemas.openxmlformats.org/officeDocument/2006/relationships/slideLayout" Target="../slideLayouts/slideLayout194.xml"/><Relationship Id="rId3"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F7C1EC-8981-49A4-4DF0-0C486B411E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7F489E-8A82-FC7E-93E6-94794866AF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D3E0EE-CE0C-5B00-4554-0C50B559C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CEAD1-2BD8-4125-8054-E59117F34FBB}" type="datetimeFigureOut">
              <a:rPr lang="en-GB" smtClean="0"/>
              <a:t>11/07/2024</a:t>
            </a:fld>
            <a:endParaRPr lang="en-GB"/>
          </a:p>
        </p:txBody>
      </p:sp>
      <p:sp>
        <p:nvSpPr>
          <p:cNvPr id="5" name="Footer Placeholder 4">
            <a:extLst>
              <a:ext uri="{FF2B5EF4-FFF2-40B4-BE49-F238E27FC236}">
                <a16:creationId xmlns:a16="http://schemas.microsoft.com/office/drawing/2014/main" id="{9B247B84-281E-065F-99F4-5B297DC25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1871BD-8FD1-3672-46EC-35CBA65E0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A7EC7-419F-4286-ACA5-C0A53692FA9D}" type="slidenum">
              <a:rPr lang="en-GB" smtClean="0"/>
              <a:t>‹#›</a:t>
            </a:fld>
            <a:endParaRPr lang="en-GB"/>
          </a:p>
        </p:txBody>
      </p:sp>
    </p:spTree>
    <p:extLst>
      <p:ext uri="{BB962C8B-B14F-4D97-AF65-F5344CB8AC3E}">
        <p14:creationId xmlns:p14="http://schemas.microsoft.com/office/powerpoint/2010/main" val="188265786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406454080"/>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494257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4078" r:id="rId23"/>
  </p:sldLayoutIdLst>
  <p:hf sldNum="0"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9857847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40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pic>
        <p:nvPicPr>
          <p:cNvPr id="2" name="Graphic 1">
            <a:extLst>
              <a:ext uri="{FF2B5EF4-FFF2-40B4-BE49-F238E27FC236}">
                <a16:creationId xmlns:a16="http://schemas.microsoft.com/office/drawing/2014/main" id="{7FD0C243-D1C1-B4B1-9B32-69F59D7F3EEF}"/>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3112799075"/>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Lst>
  <p:hf hdr="0" dt="0"/>
  <p:txStyles>
    <p:titleStyle>
      <a:lvl1pPr algn="l" defTabSz="914400" rtl="0" eaLnBrk="1" latinLnBrk="0" hangingPunct="1">
        <a:lnSpc>
          <a:spcPct val="90000"/>
        </a:lnSpc>
        <a:spcBef>
          <a:spcPct val="0"/>
        </a:spcBef>
        <a:buNone/>
        <a:defRPr sz="1800" b="1" kern="1200" baseline="0">
          <a:solidFill>
            <a:schemeClr val="tx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tx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368" y="605015"/>
            <a:ext cx="5617633" cy="1777723"/>
          </a:xfrm>
          <a:prstGeom prst="rect">
            <a:avLst/>
          </a:prstGeom>
        </p:spPr>
        <p:txBody>
          <a:bodyPr vert="horz" lIns="0" tIns="0" rIns="0" bIns="0" rtlCol="0" anchor="t" anchorCtr="0">
            <a:noAutofit/>
            <a:scene3d>
              <a:camera prst="orthographicFront"/>
              <a:lightRig rig="threePt" dir="t"/>
            </a:scene3d>
            <a:sp3d prstMaterial="matte"/>
          </a:bodyPr>
          <a:lstStyle/>
          <a:p>
            <a:r>
              <a:rPr lang="en-GB"/>
              <a:t>Click to edit Master title style</a:t>
            </a:r>
          </a:p>
        </p:txBody>
      </p:sp>
      <p:sp>
        <p:nvSpPr>
          <p:cNvPr id="3" name="Text Placeholder 2"/>
          <p:cNvSpPr>
            <a:spLocks noGrp="1"/>
          </p:cNvSpPr>
          <p:nvPr>
            <p:ph type="body" idx="1"/>
          </p:nvPr>
        </p:nvSpPr>
        <p:spPr>
          <a:xfrm>
            <a:off x="478367" y="2493644"/>
            <a:ext cx="10972800" cy="36484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566069" y="73596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CAD42-F40F-CC4A-9B10-DE00FA3474B3}" type="datetime1">
              <a:rPr lang="en-GB" smtClean="0"/>
              <a:t>11/07/2024</a:t>
            </a:fld>
            <a:endParaRPr lang="en-GB"/>
          </a:p>
        </p:txBody>
      </p:sp>
      <p:sp>
        <p:nvSpPr>
          <p:cNvPr id="5" name="Footer Placeholder 4"/>
          <p:cNvSpPr>
            <a:spLocks noGrp="1"/>
          </p:cNvSpPr>
          <p:nvPr>
            <p:ph type="ftr" sz="quarter" idx="3"/>
          </p:nvPr>
        </p:nvSpPr>
        <p:spPr>
          <a:xfrm>
            <a:off x="484091" y="6356353"/>
            <a:ext cx="1244540" cy="182209"/>
          </a:xfrm>
          <a:prstGeom prst="rect">
            <a:avLst/>
          </a:prstGeom>
        </p:spPr>
        <p:txBody>
          <a:bodyPr vert="horz" lIns="0" tIns="0" rIns="0" bIns="0" rtlCol="0" anchor="t" anchorCtr="0"/>
          <a:lstStyle>
            <a:lvl1pPr algn="l">
              <a:defRPr sz="800">
                <a:solidFill>
                  <a:schemeClr val="tx1"/>
                </a:solidFill>
              </a:defRPr>
            </a:lvl1pPr>
          </a:lstStyle>
          <a:p>
            <a:r>
              <a:rPr lang="en-GB"/>
              <a:t>THE URBAN NATURE PROJECT</a:t>
            </a:r>
          </a:p>
        </p:txBody>
      </p:sp>
      <p:sp>
        <p:nvSpPr>
          <p:cNvPr id="6" name="Slide Number Placeholder 5"/>
          <p:cNvSpPr>
            <a:spLocks noGrp="1"/>
          </p:cNvSpPr>
          <p:nvPr>
            <p:ph type="sldNum" sz="quarter" idx="4"/>
          </p:nvPr>
        </p:nvSpPr>
        <p:spPr>
          <a:xfrm>
            <a:off x="1777378" y="6363894"/>
            <a:ext cx="208831" cy="174668"/>
          </a:xfrm>
          <a:prstGeom prst="rect">
            <a:avLst/>
          </a:prstGeom>
        </p:spPr>
        <p:txBody>
          <a:bodyPr vert="horz" lIns="0" tIns="0" rIns="0" bIns="0" rtlCol="0" anchor="t" anchorCtr="0"/>
          <a:lstStyle>
            <a:lvl1pPr algn="l">
              <a:defRPr sz="800">
                <a:solidFill>
                  <a:schemeClr val="tx1"/>
                </a:solidFill>
              </a:defRPr>
            </a:lvl1pPr>
          </a:lstStyle>
          <a:p>
            <a:fld id="{AB764D90-BCE1-DB4B-B083-5609132D4539}" type="slidenum">
              <a:rPr lang="en-GB" smtClean="0"/>
              <a:pPr/>
              <a:t>‹#›</a:t>
            </a:fld>
            <a:endParaRPr lang="en-GB"/>
          </a:p>
        </p:txBody>
      </p:sp>
    </p:spTree>
    <p:extLst>
      <p:ext uri="{BB962C8B-B14F-4D97-AF65-F5344CB8AC3E}">
        <p14:creationId xmlns:p14="http://schemas.microsoft.com/office/powerpoint/2010/main" val="156005417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hdr="0" dt="0"/>
  <p:txStyles>
    <p:titleStyle>
      <a:lvl1pPr algn="l" defTabSz="457189" rtl="0" eaLnBrk="1" latinLnBrk="0" hangingPunct="1">
        <a:lnSpc>
          <a:spcPct val="80000"/>
        </a:lnSpc>
        <a:spcBef>
          <a:spcPct val="0"/>
        </a:spcBef>
        <a:buNone/>
        <a:defRPr sz="3733" kern="1200" cap="all" spc="0" baseline="0">
          <a:ln>
            <a:noFill/>
          </a:ln>
          <a:solidFill>
            <a:schemeClr val="bg1"/>
          </a:solidFill>
          <a:highlight>
            <a:srgbClr val="000000"/>
          </a:highlight>
          <a:latin typeface="+mj-lt"/>
          <a:ea typeface="+mj-ea"/>
          <a:cs typeface="+mj-cs"/>
        </a:defRPr>
      </a:lvl1pPr>
    </p:titleStyle>
    <p:bodyStyle>
      <a:lvl1pPr marL="186262" indent="-186262"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1pPr>
      <a:lvl2pPr marL="535504" indent="-281510"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2pPr>
      <a:lvl3pPr marL="778914" indent="-215895"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3pPr>
      <a:lvl4pPr marL="1128156"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4pPr>
      <a:lvl5pPr marL="1424482"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pos="5534">
          <p15:clr>
            <a:srgbClr val="F26B43"/>
          </p15:clr>
        </p15:guide>
        <p15:guide id="3" orient="horz" pos="237">
          <p15:clr>
            <a:srgbClr val="F26B43"/>
          </p15:clr>
        </p15:guide>
        <p15:guide id="4" orient="horz" pos="3003">
          <p15:clr>
            <a:srgbClr val="F26B43"/>
          </p15:clr>
        </p15:guide>
        <p15:guide id="5" pos="22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836140528"/>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237372780"/>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Lst>
  <p:hf hdr="0" ft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5FF7498-417D-4745-9CAD-8718DE78FE52}" type="datetime1">
              <a:rPr lang="en-US" smtClean="0"/>
              <a:t>7/11/2024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9885785"/>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CFFC5AB-7BF6-3344-9B14-B1D9DA695FF9}" type="datetime1">
              <a:rPr lang="en-GB" smtClean="0"/>
              <a:t>11/07/2024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69933229"/>
      </p:ext>
    </p:extLst>
  </p:cSld>
  <p:clrMap bg1="dk1" tx1="lt1" bg2="dk2" tx2="lt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9.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246.xml"/><Relationship Id="rId6" Type="http://schemas.openxmlformats.org/officeDocument/2006/relationships/hyperlink" Target="https://www.pngall.com/united-kingdom-uk-map-png/download/29791" TargetMode="External"/><Relationship Id="rId5" Type="http://schemas.openxmlformats.org/officeDocument/2006/relationships/image" Target="../media/image40.png"/><Relationship Id="rId4" Type="http://schemas.openxmlformats.org/officeDocument/2006/relationships/hyperlink" Target="https://www.pngall.com/world-map-png/download/18062"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6" Type="http://schemas.openxmlformats.org/officeDocument/2006/relationships/hyperlink" Target="https://www.pngall.com/united-kingdom-uk-map-png/download/29791" TargetMode="External"/><Relationship Id="rId5" Type="http://schemas.openxmlformats.org/officeDocument/2006/relationships/image" Target="../media/image40.png"/><Relationship Id="rId4" Type="http://schemas.openxmlformats.org/officeDocument/2006/relationships/hyperlink" Target="https://www.pngall.com/world-map-png/download/1806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246.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46.xml"/><Relationship Id="rId4" Type="http://schemas.openxmlformats.org/officeDocument/2006/relationships/image" Target="../media/image45.jpg"/></Relationships>
</file>

<file path=ppt/slides/_rels/slide2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46.xm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www.nhm.ac.uk/" TargetMode="Externa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5" Type="http://schemas.openxmlformats.org/officeDocument/2006/relationships/image" Target="../media/image28.JP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22E_2E27209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1823CA60-E814-673C-7051-755B370B79BC}"/>
              </a:ext>
            </a:extLst>
          </p:cNvPr>
          <p:cNvSpPr txBox="1">
            <a:spLocks/>
          </p:cNvSpPr>
          <p:nvPr/>
        </p:nvSpPr>
        <p:spPr>
          <a:xfrm>
            <a:off x="216309" y="4816139"/>
            <a:ext cx="5663382" cy="854075"/>
          </a:xfrm>
          <a:prstGeom prst="rect">
            <a:avLst/>
          </a:prstGeom>
        </p:spPr>
        <p:txBody>
          <a:bodyPr vert="horz" lIns="0" tIns="0" rIns="0" bIns="0" rtlCol="0" anchor="t">
            <a:noAutofit/>
          </a:bodyPr>
          <a:lst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rPr>
              <a:t>Ed Baker</a:t>
            </a:r>
          </a:p>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lang="en-GB" sz="2800" dirty="0">
                <a:solidFill>
                  <a:prstClr val="white"/>
                </a:solidFill>
                <a:latin typeface="Arial" panose="020B0604020202020204"/>
                <a:cs typeface="Arial"/>
              </a:rPr>
              <a:t>Natural History Museum, London</a:t>
            </a:r>
            <a:endPar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endParaRPr>
          </a:p>
        </p:txBody>
      </p:sp>
      <p:sp>
        <p:nvSpPr>
          <p:cNvPr id="6" name="Title 5">
            <a:extLst>
              <a:ext uri="{FF2B5EF4-FFF2-40B4-BE49-F238E27FC236}">
                <a16:creationId xmlns:a16="http://schemas.microsoft.com/office/drawing/2014/main" id="{7A178D8C-3FA9-74EE-AE71-E3E2683A6B42}"/>
              </a:ext>
            </a:extLst>
          </p:cNvPr>
          <p:cNvSpPr>
            <a:spLocks noGrp="1"/>
          </p:cNvSpPr>
          <p:nvPr>
            <p:ph type="title"/>
          </p:nvPr>
        </p:nvSpPr>
        <p:spPr>
          <a:xfrm>
            <a:off x="0" y="1705495"/>
            <a:ext cx="6096000" cy="1247842"/>
          </a:xfrm>
        </p:spPr>
        <p:txBody>
          <a:bodyPr/>
          <a:lstStyle/>
          <a:p>
            <a:r>
              <a:rPr lang="en-US" sz="4000" dirty="0">
                <a:latin typeface="+mn-lt"/>
              </a:rPr>
              <a:t>Data infrastructures for biological acoustics</a:t>
            </a:r>
            <a:endParaRPr lang="en-GB" sz="4000" b="0" dirty="0">
              <a:latin typeface="+mn-lt"/>
            </a:endParaRPr>
          </a:p>
        </p:txBody>
      </p:sp>
      <p:pic>
        <p:nvPicPr>
          <p:cNvPr id="4" name="Picture 3" descr="A logo with white letters&#10;&#10;Description automatically generated">
            <a:extLst>
              <a:ext uri="{FF2B5EF4-FFF2-40B4-BE49-F238E27FC236}">
                <a16:creationId xmlns:a16="http://schemas.microsoft.com/office/drawing/2014/main" id="{CA14A899-1B19-A788-E348-BC5143619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40" y="265475"/>
            <a:ext cx="2175642" cy="1101033"/>
          </a:xfrm>
          <a:prstGeom prst="rect">
            <a:avLst/>
          </a:prstGeom>
        </p:spPr>
      </p:pic>
      <p:pic>
        <p:nvPicPr>
          <p:cNvPr id="9" name="Picture 8" descr="A group of people walking on a path with a castle in the background&#10;&#10;Description automatically generated with low confidence">
            <a:extLst>
              <a:ext uri="{FF2B5EF4-FFF2-40B4-BE49-F238E27FC236}">
                <a16:creationId xmlns:a16="http://schemas.microsoft.com/office/drawing/2014/main" id="{F30B84BE-29D0-F070-EC8C-6EC01AB8B3DA}"/>
              </a:ext>
            </a:extLst>
          </p:cNvPr>
          <p:cNvPicPr>
            <a:picLocks noChangeAspect="1"/>
          </p:cNvPicPr>
          <p:nvPr/>
        </p:nvPicPr>
        <p:blipFill rotWithShape="1">
          <a:blip r:embed="rId4"/>
          <a:srcRect l="9752" t="5575" r="21775"/>
          <a:stretch/>
        </p:blipFill>
        <p:spPr>
          <a:xfrm>
            <a:off x="6096000" y="-8491"/>
            <a:ext cx="6096000" cy="6866491"/>
          </a:xfrm>
          <a:prstGeom prst="rect">
            <a:avLst/>
          </a:prstGeom>
        </p:spPr>
      </p:pic>
      <p:sp>
        <p:nvSpPr>
          <p:cNvPr id="10" name="Title 1">
            <a:extLst>
              <a:ext uri="{FF2B5EF4-FFF2-40B4-BE49-F238E27FC236}">
                <a16:creationId xmlns:a16="http://schemas.microsoft.com/office/drawing/2014/main" id="{9C019D86-74D2-CD32-9E80-3A35F1DDD2BF}"/>
              </a:ext>
            </a:extLst>
          </p:cNvPr>
          <p:cNvSpPr txBox="1">
            <a:spLocks/>
          </p:cNvSpPr>
          <p:nvPr/>
        </p:nvSpPr>
        <p:spPr>
          <a:xfrm>
            <a:off x="870154" y="6071386"/>
            <a:ext cx="4355691" cy="601383"/>
          </a:xfrm>
          <a:prstGeom prst="rect">
            <a:avLst/>
          </a:prstGeom>
        </p:spPr>
        <p:txBody>
          <a:bodyPr vert="horz" wrap="square" lIns="0" tIns="0" rIns="0" bIns="0" rtlCol="0" anchor="ctr" anchorCtr="0">
            <a:spAutoFit/>
          </a:bodyPr>
          <a:lstStyle>
            <a:lvl1pPr algn="ctr" defTabSz="914400" rtl="0" eaLnBrk="1" latinLnBrk="0" hangingPunct="1">
              <a:lnSpc>
                <a:spcPct val="105000"/>
              </a:lnSpc>
              <a:spcBef>
                <a:spcPct val="0"/>
              </a:spcBef>
              <a:buNone/>
              <a:defRPr sz="5000" b="1" kern="1200" cap="none" baseline="0">
                <a:solidFill>
                  <a:schemeClr val="bg1"/>
                </a:solidFill>
                <a:latin typeface="+mj-lt"/>
                <a:ea typeface="+mj-ea"/>
                <a:cs typeface="+mj-cs"/>
              </a:defRPr>
            </a:lvl1pPr>
          </a:lstStyle>
          <a:p>
            <a:r>
              <a:rPr lang="en-GB" sz="4000" dirty="0"/>
              <a:t>🦗.fm</a:t>
            </a:r>
          </a:p>
        </p:txBody>
      </p:sp>
    </p:spTree>
    <p:extLst>
      <p:ext uri="{BB962C8B-B14F-4D97-AF65-F5344CB8AC3E}">
        <p14:creationId xmlns:p14="http://schemas.microsoft.com/office/powerpoint/2010/main" val="63012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spTree>
    <p:extLst>
      <p:ext uri="{BB962C8B-B14F-4D97-AF65-F5344CB8AC3E}">
        <p14:creationId xmlns:p14="http://schemas.microsoft.com/office/powerpoint/2010/main" val="168000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pic>
        <p:nvPicPr>
          <p:cNvPr id="4" name="Picture 3" descr="A green square with white lines&#10;&#10;Description automatically generated">
            <a:extLst>
              <a:ext uri="{FF2B5EF4-FFF2-40B4-BE49-F238E27FC236}">
                <a16:creationId xmlns:a16="http://schemas.microsoft.com/office/drawing/2014/main" id="{D3EA567F-8861-4170-0262-693B92864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772" y="584399"/>
            <a:ext cx="2143125" cy="2143125"/>
          </a:xfrm>
          <a:prstGeom prst="rect">
            <a:avLst/>
          </a:prstGeom>
        </p:spPr>
      </p:pic>
    </p:spTree>
    <p:extLst>
      <p:ext uri="{BB962C8B-B14F-4D97-AF65-F5344CB8AC3E}">
        <p14:creationId xmlns:p14="http://schemas.microsoft.com/office/powerpoint/2010/main" val="432104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pic>
        <p:nvPicPr>
          <p:cNvPr id="4" name="Picture 3" descr="A green square with white lines&#10;&#10;Description automatically generated">
            <a:extLst>
              <a:ext uri="{FF2B5EF4-FFF2-40B4-BE49-F238E27FC236}">
                <a16:creationId xmlns:a16="http://schemas.microsoft.com/office/drawing/2014/main" id="{D3EA567F-8861-4170-0262-693B92864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772" y="584399"/>
            <a:ext cx="2143125" cy="2143125"/>
          </a:xfrm>
          <a:prstGeom prst="rect">
            <a:avLst/>
          </a:prstGeom>
        </p:spPr>
      </p:pic>
      <p:pic>
        <p:nvPicPr>
          <p:cNvPr id="3" name="Picture 2" descr="Chart, sunburst chart&#10;&#10;Description automatically generated">
            <a:extLst>
              <a:ext uri="{FF2B5EF4-FFF2-40B4-BE49-F238E27FC236}">
                <a16:creationId xmlns:a16="http://schemas.microsoft.com/office/drawing/2014/main" id="{A34FBEF0-6F0A-08EB-EB29-044CD15B62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592874" y="3937234"/>
            <a:ext cx="2159227" cy="2143125"/>
          </a:xfrm>
          <a:prstGeom prst="rect">
            <a:avLst/>
          </a:prstGeom>
        </p:spPr>
      </p:pic>
    </p:spTree>
    <p:extLst>
      <p:ext uri="{BB962C8B-B14F-4D97-AF65-F5344CB8AC3E}">
        <p14:creationId xmlns:p14="http://schemas.microsoft.com/office/powerpoint/2010/main" val="997356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B728664-AF30-3153-534F-77608C2D878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61337" y="2131458"/>
            <a:ext cx="11669325" cy="4525963"/>
          </a:xfrm>
          <a:prstGeom prst="rect">
            <a:avLst/>
          </a:prstGeom>
        </p:spPr>
      </p:pic>
      <p:sp>
        <p:nvSpPr>
          <p:cNvPr id="9" name="Text Placeholder 7">
            <a:extLst>
              <a:ext uri="{FF2B5EF4-FFF2-40B4-BE49-F238E27FC236}">
                <a16:creationId xmlns:a16="http://schemas.microsoft.com/office/drawing/2014/main" id="{F100435A-1778-7516-3708-6A60E1E6915C}"/>
              </a:ext>
            </a:extLst>
          </p:cNvPr>
          <p:cNvSpPr>
            <a:spLocks noGrp="1"/>
          </p:cNvSpPr>
          <p:nvPr>
            <p:ph sz="half" idx="1"/>
          </p:nvPr>
        </p:nvSpPr>
        <p:spPr>
          <a:xfrm>
            <a:off x="3357092" y="1192374"/>
            <a:ext cx="8079576" cy="3765330"/>
          </a:xfrm>
        </p:spPr>
        <p:txBody>
          <a:bodyPr vert="horz" lIns="0" tIns="0" rIns="0" bIns="0" rtlCol="0" anchor="t">
            <a:normAutofit fontScale="92500" lnSpcReduction="20000"/>
          </a:bodyPr>
          <a:lstStyle/>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Permanent, integrated digital infrastructure</a:t>
            </a:r>
          </a:p>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Acoustics</a:t>
            </a:r>
          </a:p>
          <a:p>
            <a:pPr marL="729386" lvl="1" indent="-380144">
              <a:spcAft>
                <a:spcPts val="600"/>
              </a:spcAft>
            </a:pPr>
            <a:r>
              <a:rPr lang="en-GB" sz="2600" dirty="0">
                <a:latin typeface="Arial" panose="020B0604020202020204" pitchFamily="34" charset="0"/>
                <a:cs typeface="Arial" panose="020B0604020202020204" pitchFamily="34" charset="0"/>
              </a:rPr>
              <a:t>Air</a:t>
            </a:r>
          </a:p>
          <a:p>
            <a:pPr marL="729386" lvl="1" indent="-380144">
              <a:spcAft>
                <a:spcPts val="600"/>
              </a:spcAft>
            </a:pPr>
            <a:r>
              <a:rPr lang="en-GB" sz="2600" dirty="0">
                <a:latin typeface="Arial" panose="020B0604020202020204" pitchFamily="34" charset="0"/>
                <a:cs typeface="Arial" panose="020B0604020202020204" pitchFamily="34" charset="0"/>
              </a:rPr>
              <a:t>Water</a:t>
            </a:r>
          </a:p>
          <a:p>
            <a:pPr marL="729386" lvl="1" indent="-380144">
              <a:spcAft>
                <a:spcPts val="600"/>
              </a:spcAft>
            </a:pPr>
            <a:r>
              <a:rPr lang="en-GB" sz="2600" dirty="0">
                <a:latin typeface="Arial" panose="020B0604020202020204" pitchFamily="34" charset="0"/>
                <a:cs typeface="Arial" panose="020B0604020202020204" pitchFamily="34" charset="0"/>
              </a:rPr>
              <a:t>Soil</a:t>
            </a:r>
          </a:p>
          <a:p>
            <a:pPr marL="729386" lvl="1" indent="-380144">
              <a:spcAft>
                <a:spcPts val="600"/>
              </a:spcAft>
            </a:pPr>
            <a:r>
              <a:rPr lang="en-GB" sz="2600" dirty="0">
                <a:latin typeface="Arial" panose="020B0604020202020204" pitchFamily="34" charset="0"/>
                <a:cs typeface="Arial" panose="020B0604020202020204" pitchFamily="34" charset="0"/>
              </a:rPr>
              <a:t>Timber</a:t>
            </a:r>
          </a:p>
          <a:p>
            <a:pPr marL="729386" lvl="1" indent="-380144">
              <a:spcAft>
                <a:spcPts val="600"/>
              </a:spcAft>
            </a:pPr>
            <a:r>
              <a:rPr lang="en-GB" sz="2600" dirty="0">
                <a:latin typeface="Arial" panose="020B0604020202020204" pitchFamily="34" charset="0"/>
                <a:cs typeface="Arial" panose="020B0604020202020204" pitchFamily="34" charset="0"/>
              </a:rPr>
              <a:t>Ultrasound</a:t>
            </a:r>
          </a:p>
          <a:p>
            <a:pPr marL="729386" lvl="1" indent="-380144">
              <a:spcAft>
                <a:spcPts val="600"/>
              </a:spcAft>
            </a:pPr>
            <a:r>
              <a:rPr lang="en-GB" sz="2600" dirty="0">
                <a:latin typeface="Arial" panose="020B0604020202020204" pitchFamily="34" charset="0"/>
                <a:cs typeface="Arial" panose="020B0604020202020204" pitchFamily="34" charset="0"/>
              </a:rPr>
              <a:t>Spatial (Becky Heath – another room)</a:t>
            </a:r>
          </a:p>
        </p:txBody>
      </p:sp>
      <p:sp>
        <p:nvSpPr>
          <p:cNvPr id="11" name="TextBox 10">
            <a:extLst>
              <a:ext uri="{FF2B5EF4-FFF2-40B4-BE49-F238E27FC236}">
                <a16:creationId xmlns:a16="http://schemas.microsoft.com/office/drawing/2014/main" id="{A20C6234-CCC2-45A4-56FA-028BE12580C4}"/>
              </a:ext>
            </a:extLst>
          </p:cNvPr>
          <p:cNvSpPr txBox="1"/>
          <p:nvPr/>
        </p:nvSpPr>
        <p:spPr>
          <a:xfrm>
            <a:off x="261337" y="428999"/>
            <a:ext cx="5673348" cy="646331"/>
          </a:xfrm>
          <a:prstGeom prst="rect">
            <a:avLst/>
          </a:prstGeom>
          <a:noFill/>
        </p:spPr>
        <p:txBody>
          <a:bodyPr wrap="none" rtlCol="0">
            <a:spAutoFit/>
          </a:bodyPr>
          <a:lstStyle/>
          <a:p>
            <a:r>
              <a:rPr lang="en-GB" sz="3600" b="1" dirty="0">
                <a:latin typeface="Arial" panose="020B0604020202020204" pitchFamily="34" charset="0"/>
                <a:cs typeface="Arial" panose="020B0604020202020204" pitchFamily="34" charset="0"/>
              </a:rPr>
              <a:t>Acoustic sensor network</a:t>
            </a:r>
          </a:p>
        </p:txBody>
      </p:sp>
    </p:spTree>
    <p:extLst>
      <p:ext uri="{BB962C8B-B14F-4D97-AF65-F5344CB8AC3E}">
        <p14:creationId xmlns:p14="http://schemas.microsoft.com/office/powerpoint/2010/main" val="222003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3AEE-373E-DBB3-FC80-4DD2A2DA5BFF}"/>
              </a:ext>
            </a:extLst>
          </p:cNvPr>
          <p:cNvSpPr>
            <a:spLocks noGrp="1"/>
          </p:cNvSpPr>
          <p:nvPr>
            <p:ph type="title"/>
          </p:nvPr>
        </p:nvSpPr>
        <p:spPr>
          <a:xfrm>
            <a:off x="0" y="104130"/>
            <a:ext cx="11764800" cy="751872"/>
          </a:xfrm>
        </p:spPr>
        <p:txBody>
          <a:bodyPr/>
          <a:lstStyle/>
          <a:p>
            <a:pPr algn="l"/>
            <a:r>
              <a:rPr lang="en-GB" dirty="0"/>
              <a:t>Some big questions</a:t>
            </a:r>
            <a:endParaRPr lang="en-GB" sz="3600" dirty="0"/>
          </a:p>
        </p:txBody>
      </p:sp>
      <p:sp>
        <p:nvSpPr>
          <p:cNvPr id="5" name="TextBox 4">
            <a:extLst>
              <a:ext uri="{FF2B5EF4-FFF2-40B4-BE49-F238E27FC236}">
                <a16:creationId xmlns:a16="http://schemas.microsoft.com/office/drawing/2014/main" id="{6719753E-D021-CD5C-9570-875E19B1C852}"/>
              </a:ext>
            </a:extLst>
          </p:cNvPr>
          <p:cNvSpPr txBox="1"/>
          <p:nvPr/>
        </p:nvSpPr>
        <p:spPr>
          <a:xfrm>
            <a:off x="849988" y="846765"/>
            <a:ext cx="11110452" cy="51398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How will we preserve the data we collect?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Bioacoustic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vs </a:t>
            </a: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Ecoacoustic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Where do we do analysis?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Move analysis (rather than data or people)</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Move to integrated infrastructures?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Data/Analysis/Analyses (do each analysis once)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3200" dirty="0">
              <a:solidFill>
                <a:prstClr val="white"/>
              </a:solidFill>
              <a:latin typeface="Arial" panose="020B0604020202020204"/>
            </a:endParaRPr>
          </a:p>
        </p:txBody>
      </p:sp>
    </p:spTree>
    <p:extLst>
      <p:ext uri="{BB962C8B-B14F-4D97-AF65-F5344CB8AC3E}">
        <p14:creationId xmlns:p14="http://schemas.microsoft.com/office/powerpoint/2010/main" val="351664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3AEE-373E-DBB3-FC80-4DD2A2DA5BFF}"/>
              </a:ext>
            </a:extLst>
          </p:cNvPr>
          <p:cNvSpPr>
            <a:spLocks noGrp="1"/>
          </p:cNvSpPr>
          <p:nvPr>
            <p:ph type="title"/>
          </p:nvPr>
        </p:nvSpPr>
        <p:spPr>
          <a:xfrm>
            <a:off x="0" y="104130"/>
            <a:ext cx="11764800" cy="751872"/>
          </a:xfrm>
        </p:spPr>
        <p:txBody>
          <a:bodyPr/>
          <a:lstStyle/>
          <a:p>
            <a:pPr algn="l"/>
            <a:r>
              <a:rPr lang="en-GB" dirty="0"/>
              <a:t>Some big questions</a:t>
            </a:r>
            <a:endParaRPr lang="en-GB" sz="3600" dirty="0"/>
          </a:p>
        </p:txBody>
      </p:sp>
      <p:sp>
        <p:nvSpPr>
          <p:cNvPr id="4" name="TextBox 3">
            <a:extLst>
              <a:ext uri="{FF2B5EF4-FFF2-40B4-BE49-F238E27FC236}">
                <a16:creationId xmlns:a16="http://schemas.microsoft.com/office/drawing/2014/main" id="{3F4002A4-C9CF-D940-C128-CBF95BA54926}"/>
              </a:ext>
            </a:extLst>
          </p:cNvPr>
          <p:cNvSpPr txBox="1"/>
          <p:nvPr/>
        </p:nvSpPr>
        <p:spPr>
          <a:xfrm>
            <a:off x="849988" y="846765"/>
            <a:ext cx="11110452" cy="57554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How will we preserve the data we collect?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Bioacoustic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vs </a:t>
            </a:r>
            <a:r>
              <a:rPr kumimoji="0" lang="en-GB" sz="3200" b="0" i="0" u="none" strike="noStrike" kern="1200" cap="none" spc="0" normalizeH="0" baseline="0" noProof="0" dirty="0" err="1">
                <a:ln>
                  <a:noFill/>
                </a:ln>
                <a:solidFill>
                  <a:prstClr val="white"/>
                </a:solidFill>
                <a:effectLst/>
                <a:uLnTx/>
                <a:uFillTx/>
                <a:latin typeface="Arial" panose="020B0604020202020204"/>
                <a:ea typeface="+mn-ea"/>
                <a:cs typeface="+mn-cs"/>
              </a:rPr>
              <a:t>Ecoacoustic</a:t>
            </a: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Where do we do analysis?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Move analysis (rather than data or people)</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Move to integrated infrastructures?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Data/Analysis/Analyses (do each analysis once)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32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Search</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58103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Why museums?</a:t>
            </a:r>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prstClr val="white"/>
                </a:solidFill>
                <a:effectLst/>
                <a:uLnTx/>
                <a:uFillTx/>
                <a:latin typeface="Arial" panose="020B0604020202020204"/>
                <a:ea typeface="+mn-ea"/>
                <a:cs typeface="+mn-cs"/>
              </a:rPr>
              <a:t>NHM Update January 2024</a:t>
            </a:r>
          </a:p>
        </p:txBody>
      </p:sp>
      <p:sp>
        <p:nvSpPr>
          <p:cNvPr id="4" name="TextBox 3">
            <a:extLst>
              <a:ext uri="{FF2B5EF4-FFF2-40B4-BE49-F238E27FC236}">
                <a16:creationId xmlns:a16="http://schemas.microsoft.com/office/drawing/2014/main" id="{8923330C-1711-D01E-B665-84D5EE9E60E6}"/>
              </a:ext>
            </a:extLst>
          </p:cNvPr>
          <p:cNvSpPr txBox="1"/>
          <p:nvPr/>
        </p:nvSpPr>
        <p:spPr>
          <a:xfrm>
            <a:off x="623846" y="1416440"/>
            <a:ext cx="11110452" cy="440120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Collections / Research / Access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Treat recordings as voucher specimens</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3200" b="0" i="0" u="none" strike="noStrike" kern="1200" cap="none" spc="0" normalizeH="0" baseline="0" noProof="0" dirty="0">
                <a:ln>
                  <a:noFill/>
                </a:ln>
                <a:solidFill>
                  <a:prstClr val="white"/>
                </a:solidFill>
                <a:effectLst/>
                <a:uLnTx/>
                <a:uFillTx/>
                <a:latin typeface="Arial" panose="020B0604020202020204"/>
                <a:ea typeface="+mn-ea"/>
                <a:cs typeface="+mn-cs"/>
              </a:rPr>
              <a:t>(= digital as first-class object)</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Learn from and leverage existing solutions</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32248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3" name="Picture 2" descr="A logo with white letters&#10;&#10;Description automatically generated">
            <a:extLst>
              <a:ext uri="{FF2B5EF4-FFF2-40B4-BE49-F238E27FC236}">
                <a16:creationId xmlns:a16="http://schemas.microsoft.com/office/drawing/2014/main" id="{6DDE4C09-24E5-5E6A-555A-0EBE4C9B5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1978681"/>
            <a:ext cx="2175642" cy="1101033"/>
          </a:xfrm>
          <a:prstGeom prst="rect">
            <a:avLst/>
          </a:prstGeom>
        </p:spPr>
      </p:pic>
      <p:pic>
        <p:nvPicPr>
          <p:cNvPr id="9" name="Picture 8" descr="A map of the world&#10;&#10;Description automatically generated">
            <a:extLst>
              <a:ext uri="{FF2B5EF4-FFF2-40B4-BE49-F238E27FC236}">
                <a16:creationId xmlns:a16="http://schemas.microsoft.com/office/drawing/2014/main" id="{45A0CBC2-AB8F-B5C9-FFEB-5D861AA0FD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72516" y="1409246"/>
            <a:ext cx="4267200" cy="2353361"/>
          </a:xfrm>
          <a:prstGeom prst="rect">
            <a:avLst/>
          </a:prstGeom>
        </p:spPr>
      </p:pic>
      <p:pic>
        <p:nvPicPr>
          <p:cNvPr id="12" name="Picture 11" descr="A blue map of the united kingdom&#10;&#10;Description automatically generated">
            <a:extLst>
              <a:ext uri="{FF2B5EF4-FFF2-40B4-BE49-F238E27FC236}">
                <a16:creationId xmlns:a16="http://schemas.microsoft.com/office/drawing/2014/main" id="{CF62C55C-9677-1377-8E02-85F2303FD79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37472" y="1288415"/>
            <a:ext cx="1376515" cy="2140585"/>
          </a:xfrm>
          <a:prstGeom prst="rect">
            <a:avLst/>
          </a:prstGeom>
        </p:spPr>
      </p:pic>
    </p:spTree>
    <p:extLst>
      <p:ext uri="{BB962C8B-B14F-4D97-AF65-F5344CB8AC3E}">
        <p14:creationId xmlns:p14="http://schemas.microsoft.com/office/powerpoint/2010/main" val="3404801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3" name="Picture 2" descr="A logo with white letters&#10;&#10;Description automatically generated">
            <a:extLst>
              <a:ext uri="{FF2B5EF4-FFF2-40B4-BE49-F238E27FC236}">
                <a16:creationId xmlns:a16="http://schemas.microsoft.com/office/drawing/2014/main" id="{6DDE4C09-24E5-5E6A-555A-0EBE4C9B5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1978681"/>
            <a:ext cx="2175642" cy="1101033"/>
          </a:xfrm>
          <a:prstGeom prst="rect">
            <a:avLst/>
          </a:prstGeom>
        </p:spPr>
      </p:pic>
      <p:pic>
        <p:nvPicPr>
          <p:cNvPr id="9" name="Picture 8" descr="A map of the world&#10;&#10;Description automatically generated">
            <a:extLst>
              <a:ext uri="{FF2B5EF4-FFF2-40B4-BE49-F238E27FC236}">
                <a16:creationId xmlns:a16="http://schemas.microsoft.com/office/drawing/2014/main" id="{45A0CBC2-AB8F-B5C9-FFEB-5D861AA0FD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72516" y="1409246"/>
            <a:ext cx="4267200" cy="2353361"/>
          </a:xfrm>
          <a:prstGeom prst="rect">
            <a:avLst/>
          </a:prstGeom>
        </p:spPr>
      </p:pic>
      <p:pic>
        <p:nvPicPr>
          <p:cNvPr id="12" name="Picture 11" descr="A blue map of the united kingdom&#10;&#10;Description automatically generated">
            <a:extLst>
              <a:ext uri="{FF2B5EF4-FFF2-40B4-BE49-F238E27FC236}">
                <a16:creationId xmlns:a16="http://schemas.microsoft.com/office/drawing/2014/main" id="{CF62C55C-9677-1377-8E02-85F2303FD79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37472" y="1288415"/>
            <a:ext cx="1376515" cy="2140585"/>
          </a:xfrm>
          <a:prstGeom prst="rect">
            <a:avLst/>
          </a:prstGeom>
        </p:spPr>
      </p:pic>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4" y="4730350"/>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577" y="4581177"/>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6747" y="4581177"/>
            <a:ext cx="3267329" cy="1574853"/>
          </a:xfrm>
          <a:prstGeom prst="rect">
            <a:avLst/>
          </a:prstGeom>
          <a:solidFill>
            <a:schemeClr val="bg1"/>
          </a:solidFill>
        </p:spPr>
      </p:pic>
    </p:spTree>
    <p:extLst>
      <p:ext uri="{BB962C8B-B14F-4D97-AF65-F5344CB8AC3E}">
        <p14:creationId xmlns:p14="http://schemas.microsoft.com/office/powerpoint/2010/main" val="1264988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spTree>
    <p:extLst>
      <p:ext uri="{BB962C8B-B14F-4D97-AF65-F5344CB8AC3E}">
        <p14:creationId xmlns:p14="http://schemas.microsoft.com/office/powerpoint/2010/main" val="366459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Why museums?</a:t>
            </a:r>
          </a:p>
        </p:txBody>
      </p:sp>
      <p:sp>
        <p:nvSpPr>
          <p:cNvPr id="3" name="Footer Placeholder 2">
            <a:extLst>
              <a:ext uri="{FF2B5EF4-FFF2-40B4-BE49-F238E27FC236}">
                <a16:creationId xmlns:a16="http://schemas.microsoft.com/office/drawing/2014/main" id="{88F6B3E8-A647-F299-73E9-566B8CDA699F}"/>
              </a:ext>
            </a:extLst>
          </p:cNvPr>
          <p:cNvSpPr>
            <a:spLocks noGrp="1"/>
          </p:cNvSpPr>
          <p:nvPr>
            <p:ph type="ftr" sz="quarter" idx="3"/>
          </p:nvPr>
        </p:nvSpPr>
        <p:spPr/>
        <p:txBody>
          <a:bodyPr/>
          <a:lstStyle/>
          <a:p>
            <a:r>
              <a:rPr lang="en-GB"/>
              <a:t>NHM Update January 2024</a:t>
            </a:r>
          </a:p>
        </p:txBody>
      </p:sp>
    </p:spTree>
    <p:extLst>
      <p:ext uri="{BB962C8B-B14F-4D97-AF65-F5344CB8AC3E}">
        <p14:creationId xmlns:p14="http://schemas.microsoft.com/office/powerpoint/2010/main" val="3518755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t>
            </a:r>
          </a:p>
        </p:txBody>
      </p:sp>
      <p:sp>
        <p:nvSpPr>
          <p:cNvPr id="3" name="TextBox 2">
            <a:extLst>
              <a:ext uri="{FF2B5EF4-FFF2-40B4-BE49-F238E27FC236}">
                <a16:creationId xmlns:a16="http://schemas.microsoft.com/office/drawing/2014/main" id="{9C5F79F7-1A71-A00D-AC60-AF5BA7E731FB}"/>
              </a:ext>
            </a:extLst>
          </p:cNvPr>
          <p:cNvSpPr txBox="1"/>
          <p:nvPr/>
        </p:nvSpPr>
        <p:spPr>
          <a:xfrm>
            <a:off x="5309419" y="4124550"/>
            <a:ext cx="1347019" cy="1107996"/>
          </a:xfrm>
          <a:prstGeom prst="rect">
            <a:avLst/>
          </a:prstGeom>
          <a:noFill/>
        </p:spPr>
        <p:txBody>
          <a:bodyPr wrap="square" rtlCol="0">
            <a:spAutoFit/>
          </a:bodyPr>
          <a:lstStyle/>
          <a:p>
            <a:r>
              <a:rPr lang="en-GB" sz="6600" dirty="0">
                <a:solidFill>
                  <a:schemeClr val="bg1"/>
                </a:solidFill>
              </a:rPr>
              <a:t>?</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236999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AudiovisualCore</a:t>
            </a:r>
          </a:p>
        </p:txBody>
      </p:sp>
      <p:sp>
        <p:nvSpPr>
          <p:cNvPr id="3" name="TextBox 2">
            <a:extLst>
              <a:ext uri="{FF2B5EF4-FFF2-40B4-BE49-F238E27FC236}">
                <a16:creationId xmlns:a16="http://schemas.microsoft.com/office/drawing/2014/main" id="{9C5F79F7-1A71-A00D-AC60-AF5BA7E731FB}"/>
              </a:ext>
            </a:extLst>
          </p:cNvPr>
          <p:cNvSpPr txBox="1"/>
          <p:nvPr/>
        </p:nvSpPr>
        <p:spPr>
          <a:xfrm>
            <a:off x="5309419" y="4124550"/>
            <a:ext cx="1347019" cy="1107996"/>
          </a:xfrm>
          <a:prstGeom prst="rect">
            <a:avLst/>
          </a:prstGeom>
          <a:noFill/>
        </p:spPr>
        <p:txBody>
          <a:bodyPr wrap="square" rtlCol="0">
            <a:spAutoFit/>
          </a:bodyPr>
          <a:lstStyle/>
          <a:p>
            <a:r>
              <a:rPr lang="en-GB" sz="6600" dirty="0">
                <a:solidFill>
                  <a:schemeClr val="bg1"/>
                </a:solidFill>
              </a:rPr>
              <a:t>?</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1375939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88490" y="74632"/>
            <a:ext cx="11764800" cy="751872"/>
          </a:xfrm>
        </p:spPr>
        <p:txBody>
          <a:bodyPr/>
          <a:lstStyle/>
          <a:p>
            <a:pPr algn="l"/>
            <a:r>
              <a:rPr lang="en-GB" dirty="0">
                <a:solidFill>
                  <a:schemeClr val="bg1"/>
                </a:solidFill>
              </a:rPr>
              <a:t>Integration inspiration</a:t>
            </a:r>
          </a:p>
        </p:txBody>
      </p:sp>
      <p:pic>
        <p:nvPicPr>
          <p:cNvPr id="4" name="Picture 3" descr="A logo with white letters&#10;&#10;Description automatically generated">
            <a:extLst>
              <a:ext uri="{FF2B5EF4-FFF2-40B4-BE49-F238E27FC236}">
                <a16:creationId xmlns:a16="http://schemas.microsoft.com/office/drawing/2014/main" id="{22315EA5-5974-2D39-0DBE-01F6ACDB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56" y="1220234"/>
            <a:ext cx="2175642" cy="1101033"/>
          </a:xfrm>
          <a:prstGeom prst="rect">
            <a:avLst/>
          </a:prstGeom>
        </p:spPr>
      </p:pic>
      <p:pic>
        <p:nvPicPr>
          <p:cNvPr id="6" name="Picture 5" descr="A logo with blue and green text&#10;&#10;Description automatically generated">
            <a:extLst>
              <a:ext uri="{FF2B5EF4-FFF2-40B4-BE49-F238E27FC236}">
                <a16:creationId xmlns:a16="http://schemas.microsoft.com/office/drawing/2014/main" id="{7C6F573B-299F-0FE9-8067-ECD830A8D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09" y="1071061"/>
            <a:ext cx="2668303" cy="1399377"/>
          </a:xfrm>
          <a:prstGeom prst="rect">
            <a:avLst/>
          </a:prstGeom>
        </p:spPr>
      </p:pic>
      <p:pic>
        <p:nvPicPr>
          <p:cNvPr id="14" name="Picture 13" descr="A logo with green leaves on a black background&#10;&#10;Description automatically generated">
            <a:extLst>
              <a:ext uri="{FF2B5EF4-FFF2-40B4-BE49-F238E27FC236}">
                <a16:creationId xmlns:a16="http://schemas.microsoft.com/office/drawing/2014/main" id="{1DBC6B9A-6A82-C7FD-FCBF-0A0AB2738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79" y="1071061"/>
            <a:ext cx="3267329" cy="1574853"/>
          </a:xfrm>
          <a:prstGeom prst="rect">
            <a:avLst/>
          </a:prstGeom>
          <a:solidFill>
            <a:schemeClr val="bg1"/>
          </a:solidFill>
        </p:spPr>
      </p:pic>
      <p:cxnSp>
        <p:nvCxnSpPr>
          <p:cNvPr id="7" name="Straight Arrow Connector 6">
            <a:extLst>
              <a:ext uri="{FF2B5EF4-FFF2-40B4-BE49-F238E27FC236}">
                <a16:creationId xmlns:a16="http://schemas.microsoft.com/office/drawing/2014/main" id="{3EA4C115-ED13-720F-DF62-4D5DD82B4AF8}"/>
              </a:ext>
            </a:extLst>
          </p:cNvPr>
          <p:cNvCxnSpPr>
            <a:cxnSpLocks/>
          </p:cNvCxnSpPr>
          <p:nvPr/>
        </p:nvCxnSpPr>
        <p:spPr>
          <a:xfrm>
            <a:off x="1956619" y="3254478"/>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19D561B-C494-A45A-86F5-03BC696AE94A}"/>
              </a:ext>
            </a:extLst>
          </p:cNvPr>
          <p:cNvSpPr txBox="1"/>
          <p:nvPr/>
        </p:nvSpPr>
        <p:spPr>
          <a:xfrm>
            <a:off x="4336026" y="2885146"/>
            <a:ext cx="3716594" cy="369332"/>
          </a:xfrm>
          <a:prstGeom prst="rect">
            <a:avLst/>
          </a:prstGeom>
          <a:noFill/>
        </p:spPr>
        <p:txBody>
          <a:bodyPr wrap="square" rtlCol="0">
            <a:spAutoFit/>
          </a:bodyPr>
          <a:lstStyle/>
          <a:p>
            <a:r>
              <a:rPr lang="en-GB" dirty="0" err="1">
                <a:solidFill>
                  <a:schemeClr val="bg1"/>
                </a:solidFill>
              </a:rPr>
              <a:t>DarwinCore</a:t>
            </a:r>
            <a:r>
              <a:rPr lang="en-GB" dirty="0">
                <a:solidFill>
                  <a:schemeClr val="bg1"/>
                </a:solidFill>
              </a:rPr>
              <a:t> metadata standard</a:t>
            </a:r>
          </a:p>
        </p:txBody>
      </p:sp>
      <p:pic>
        <p:nvPicPr>
          <p:cNvPr id="11" name="Picture 10" descr="A logo with white letters&#10;&#10;Description automatically generated">
            <a:extLst>
              <a:ext uri="{FF2B5EF4-FFF2-40B4-BE49-F238E27FC236}">
                <a16:creationId xmlns:a16="http://schemas.microsoft.com/office/drawing/2014/main" id="{4F0EF1D0-8B02-D72C-29C5-59D7663B1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2" y="4124550"/>
            <a:ext cx="2175642" cy="1101033"/>
          </a:xfrm>
          <a:prstGeom prst="rect">
            <a:avLst/>
          </a:prstGeom>
        </p:spPr>
      </p:pic>
      <p:cxnSp>
        <p:nvCxnSpPr>
          <p:cNvPr id="15" name="Straight Arrow Connector 14">
            <a:extLst>
              <a:ext uri="{FF2B5EF4-FFF2-40B4-BE49-F238E27FC236}">
                <a16:creationId xmlns:a16="http://schemas.microsoft.com/office/drawing/2014/main" id="{176872A0-F7B6-A534-F020-C9B299E97136}"/>
              </a:ext>
            </a:extLst>
          </p:cNvPr>
          <p:cNvCxnSpPr>
            <a:cxnSpLocks/>
          </p:cNvCxnSpPr>
          <p:nvPr/>
        </p:nvCxnSpPr>
        <p:spPr>
          <a:xfrm>
            <a:off x="1745225" y="6158794"/>
            <a:ext cx="8278761" cy="8603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B0CC0E-E551-F8B5-0197-FC9387568EA0}"/>
              </a:ext>
            </a:extLst>
          </p:cNvPr>
          <p:cNvSpPr txBox="1"/>
          <p:nvPr/>
        </p:nvSpPr>
        <p:spPr>
          <a:xfrm>
            <a:off x="4124632" y="5789462"/>
            <a:ext cx="3716594" cy="369332"/>
          </a:xfrm>
          <a:prstGeom prst="rect">
            <a:avLst/>
          </a:prstGeom>
          <a:noFill/>
        </p:spPr>
        <p:txBody>
          <a:bodyPr wrap="square" rtlCol="0">
            <a:spAutoFit/>
          </a:bodyPr>
          <a:lstStyle/>
          <a:p>
            <a:pPr algn="ctr"/>
            <a:r>
              <a:rPr lang="en-GB" dirty="0">
                <a:solidFill>
                  <a:schemeClr val="bg1"/>
                </a:solidFill>
              </a:rPr>
              <a:t>AudiovisualCore</a:t>
            </a:r>
          </a:p>
        </p:txBody>
      </p:sp>
      <p:sp>
        <p:nvSpPr>
          <p:cNvPr id="3" name="TextBox 2">
            <a:extLst>
              <a:ext uri="{FF2B5EF4-FFF2-40B4-BE49-F238E27FC236}">
                <a16:creationId xmlns:a16="http://schemas.microsoft.com/office/drawing/2014/main" id="{9C5F79F7-1A71-A00D-AC60-AF5BA7E731FB}"/>
              </a:ext>
            </a:extLst>
          </p:cNvPr>
          <p:cNvSpPr txBox="1"/>
          <p:nvPr/>
        </p:nvSpPr>
        <p:spPr>
          <a:xfrm>
            <a:off x="4796784" y="4148365"/>
            <a:ext cx="2175642" cy="1077218"/>
          </a:xfrm>
          <a:prstGeom prst="rect">
            <a:avLst/>
          </a:prstGeom>
          <a:noFill/>
        </p:spPr>
        <p:txBody>
          <a:bodyPr wrap="square" rtlCol="0">
            <a:spAutoFit/>
          </a:bodyPr>
          <a:lstStyle/>
          <a:p>
            <a:r>
              <a:rPr lang="en-GB" sz="3200" dirty="0">
                <a:solidFill>
                  <a:schemeClr val="bg1"/>
                </a:solidFill>
              </a:rPr>
              <a:t>AWS Data </a:t>
            </a:r>
          </a:p>
          <a:p>
            <a:r>
              <a:rPr lang="en-GB" sz="3200" dirty="0">
                <a:solidFill>
                  <a:schemeClr val="bg1"/>
                </a:solidFill>
              </a:rPr>
              <a:t>Ecosystem</a:t>
            </a:r>
          </a:p>
        </p:txBody>
      </p:sp>
      <p:sp>
        <p:nvSpPr>
          <p:cNvPr id="5" name="TextBox 4">
            <a:extLst>
              <a:ext uri="{FF2B5EF4-FFF2-40B4-BE49-F238E27FC236}">
                <a16:creationId xmlns:a16="http://schemas.microsoft.com/office/drawing/2014/main" id="{B7E4E03B-1400-345E-8456-EDD90B85D72D}"/>
              </a:ext>
            </a:extLst>
          </p:cNvPr>
          <p:cNvSpPr txBox="1"/>
          <p:nvPr/>
        </p:nvSpPr>
        <p:spPr>
          <a:xfrm>
            <a:off x="9453715" y="4195654"/>
            <a:ext cx="1347019" cy="1107996"/>
          </a:xfrm>
          <a:prstGeom prst="rect">
            <a:avLst/>
          </a:prstGeom>
          <a:noFill/>
        </p:spPr>
        <p:txBody>
          <a:bodyPr wrap="square" rtlCol="0">
            <a:spAutoFit/>
          </a:bodyPr>
          <a:lstStyle/>
          <a:p>
            <a:r>
              <a:rPr lang="en-GB" sz="6600" dirty="0">
                <a:solidFill>
                  <a:schemeClr val="bg1"/>
                </a:solidFill>
              </a:rPr>
              <a:t>?</a:t>
            </a:r>
          </a:p>
        </p:txBody>
      </p:sp>
    </p:spTree>
    <p:extLst>
      <p:ext uri="{BB962C8B-B14F-4D97-AF65-F5344CB8AC3E}">
        <p14:creationId xmlns:p14="http://schemas.microsoft.com/office/powerpoint/2010/main" val="3853046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344129" y="1366684"/>
            <a:ext cx="11110452"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Metadata standard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Links to </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DarwinCore</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(widely used)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Media (digital, also physical)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Recent audio/video expansion</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Regions of interest</a:t>
            </a:r>
          </a:p>
        </p:txBody>
      </p:sp>
    </p:spTree>
    <p:extLst>
      <p:ext uri="{BB962C8B-B14F-4D97-AF65-F5344CB8AC3E}">
        <p14:creationId xmlns:p14="http://schemas.microsoft.com/office/powerpoint/2010/main" val="705205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191729" y="1431782"/>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Maintenance Group</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5F88C0D2-CB22-BA30-FEBC-2683527C0DED}"/>
              </a:ext>
            </a:extLst>
          </p:cNvPr>
          <p:cNvSpPr txBox="1"/>
          <p:nvPr/>
        </p:nvSpPr>
        <p:spPr>
          <a:xfrm>
            <a:off x="344129" y="2546592"/>
            <a:ext cx="11521200" cy="3693319"/>
          </a:xfrm>
          <a:prstGeom prst="rect">
            <a:avLst/>
          </a:prstGeom>
          <a:noFill/>
        </p:spPr>
        <p:txBody>
          <a:bodyPr wrap="square" rtlCol="0">
            <a:spAutoFit/>
          </a:bodyPr>
          <a:lstStyle/>
          <a:p>
            <a:r>
              <a:rPr lang="en-GB" dirty="0">
                <a:solidFill>
                  <a:schemeClr val="bg2"/>
                </a:solidFill>
              </a:rPr>
              <a:t>Ed Baker - Natural History Museum, London (Convener)</a:t>
            </a:r>
          </a:p>
          <a:p>
            <a:endParaRPr lang="en-GB" dirty="0">
              <a:solidFill>
                <a:schemeClr val="bg2"/>
              </a:solidFill>
            </a:endParaRPr>
          </a:p>
          <a:p>
            <a:r>
              <a:rPr lang="en-GB" dirty="0">
                <a:solidFill>
                  <a:schemeClr val="bg2"/>
                </a:solidFill>
              </a:rPr>
              <a:t>Steve Baskauf - Vanderbilt University Jean &amp; Alexander Heard Library</a:t>
            </a:r>
          </a:p>
          <a:p>
            <a:endParaRPr lang="en-GB" dirty="0">
              <a:solidFill>
                <a:schemeClr val="bg2"/>
              </a:solidFill>
            </a:endParaRPr>
          </a:p>
          <a:p>
            <a:r>
              <a:rPr lang="en-GB" dirty="0">
                <a:solidFill>
                  <a:schemeClr val="bg2"/>
                </a:solidFill>
              </a:rPr>
              <a:t>Douglas Boyer - Duke University &amp; </a:t>
            </a:r>
            <a:r>
              <a:rPr lang="en-GB" dirty="0" err="1">
                <a:solidFill>
                  <a:schemeClr val="bg2"/>
                </a:solidFill>
              </a:rPr>
              <a:t>MorphoSource</a:t>
            </a:r>
            <a:endParaRPr lang="en-GB" dirty="0">
              <a:solidFill>
                <a:schemeClr val="bg2"/>
              </a:solidFill>
            </a:endParaRPr>
          </a:p>
          <a:p>
            <a:endParaRPr lang="en-GB" dirty="0">
              <a:solidFill>
                <a:schemeClr val="bg2"/>
              </a:solidFill>
            </a:endParaRPr>
          </a:p>
          <a:p>
            <a:r>
              <a:rPr lang="en-GB" dirty="0">
                <a:solidFill>
                  <a:schemeClr val="bg2"/>
                </a:solidFill>
              </a:rPr>
              <a:t>Niels Klazenga - Royal Botanic Gardens Victoria</a:t>
            </a:r>
          </a:p>
          <a:p>
            <a:endParaRPr lang="en-GB" dirty="0">
              <a:solidFill>
                <a:schemeClr val="bg2"/>
              </a:solidFill>
            </a:endParaRPr>
          </a:p>
          <a:p>
            <a:r>
              <a:rPr lang="en-GB" dirty="0">
                <a:solidFill>
                  <a:schemeClr val="bg2"/>
                </a:solidFill>
              </a:rPr>
              <a:t>Rebecca Snyder - Smithsonian Institution, National Museum of Natural History</a:t>
            </a:r>
          </a:p>
          <a:p>
            <a:endParaRPr lang="en-GB" dirty="0">
              <a:solidFill>
                <a:schemeClr val="bg2"/>
              </a:solidFill>
            </a:endParaRPr>
          </a:p>
          <a:p>
            <a:r>
              <a:rPr lang="en-GB" dirty="0">
                <a:solidFill>
                  <a:schemeClr val="bg2"/>
                </a:solidFill>
              </a:rPr>
              <a:t>Dan Stowell - Tilburg University and Naturalis Biodiversity Centre</a:t>
            </a:r>
          </a:p>
          <a:p>
            <a:endParaRPr lang="en-GB" dirty="0">
              <a:solidFill>
                <a:schemeClr val="bg2"/>
              </a:solidFill>
            </a:endParaRPr>
          </a:p>
          <a:p>
            <a:r>
              <a:rPr lang="en-GB" dirty="0">
                <a:solidFill>
                  <a:schemeClr val="bg2"/>
                </a:solidFill>
              </a:rPr>
              <a:t>Kate Webbink - Field Museum of Natural History</a:t>
            </a:r>
          </a:p>
        </p:txBody>
      </p:sp>
    </p:spTree>
    <p:extLst>
      <p:ext uri="{BB962C8B-B14F-4D97-AF65-F5344CB8AC3E}">
        <p14:creationId xmlns:p14="http://schemas.microsoft.com/office/powerpoint/2010/main" val="3396451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8" name="TextBox 7">
            <a:extLst>
              <a:ext uri="{FF2B5EF4-FFF2-40B4-BE49-F238E27FC236}">
                <a16:creationId xmlns:a16="http://schemas.microsoft.com/office/drawing/2014/main" id="{5B02252D-A304-03B9-E12E-0CEA2FAA0275}"/>
              </a:ext>
            </a:extLst>
          </p:cNvPr>
          <p:cNvSpPr txBox="1"/>
          <p:nvPr/>
        </p:nvSpPr>
        <p:spPr>
          <a:xfrm>
            <a:off x="191729" y="1431782"/>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Maintenance Group</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5F88C0D2-CB22-BA30-FEBC-2683527C0DED}"/>
              </a:ext>
            </a:extLst>
          </p:cNvPr>
          <p:cNvSpPr txBox="1"/>
          <p:nvPr/>
        </p:nvSpPr>
        <p:spPr>
          <a:xfrm>
            <a:off x="344129" y="2546592"/>
            <a:ext cx="11521200" cy="3693319"/>
          </a:xfrm>
          <a:prstGeom prst="rect">
            <a:avLst/>
          </a:prstGeom>
          <a:noFill/>
        </p:spPr>
        <p:txBody>
          <a:bodyPr wrap="square" rtlCol="0">
            <a:spAutoFit/>
          </a:bodyPr>
          <a:lstStyle/>
          <a:p>
            <a:r>
              <a:rPr lang="en-GB" dirty="0">
                <a:solidFill>
                  <a:schemeClr val="accent6">
                    <a:lumMod val="60000"/>
                    <a:lumOff val="40000"/>
                  </a:schemeClr>
                </a:solidFill>
              </a:rPr>
              <a:t>Ed Baker - Natural History Museum, London (Convener)</a:t>
            </a:r>
          </a:p>
          <a:p>
            <a:endParaRPr lang="en-GB" dirty="0">
              <a:solidFill>
                <a:schemeClr val="bg2"/>
              </a:solidFill>
            </a:endParaRPr>
          </a:p>
          <a:p>
            <a:r>
              <a:rPr lang="en-GB" dirty="0">
                <a:solidFill>
                  <a:schemeClr val="bg2"/>
                </a:solidFill>
              </a:rPr>
              <a:t>Steve Baskauf - Vanderbilt University Jean &amp; Alexander Heard Library</a:t>
            </a:r>
          </a:p>
          <a:p>
            <a:endParaRPr lang="en-GB" dirty="0">
              <a:solidFill>
                <a:schemeClr val="bg2"/>
              </a:solidFill>
            </a:endParaRPr>
          </a:p>
          <a:p>
            <a:r>
              <a:rPr lang="en-GB" dirty="0">
                <a:solidFill>
                  <a:schemeClr val="bg2"/>
                </a:solidFill>
              </a:rPr>
              <a:t>Douglas Boyer - Duke University &amp; </a:t>
            </a:r>
            <a:r>
              <a:rPr lang="en-GB" dirty="0" err="1">
                <a:solidFill>
                  <a:schemeClr val="bg2"/>
                </a:solidFill>
              </a:rPr>
              <a:t>MorphoSource</a:t>
            </a:r>
            <a:endParaRPr lang="en-GB" dirty="0">
              <a:solidFill>
                <a:schemeClr val="bg2"/>
              </a:solidFill>
            </a:endParaRPr>
          </a:p>
          <a:p>
            <a:endParaRPr lang="en-GB" dirty="0">
              <a:solidFill>
                <a:schemeClr val="bg2"/>
              </a:solidFill>
            </a:endParaRPr>
          </a:p>
          <a:p>
            <a:r>
              <a:rPr lang="en-GB" dirty="0">
                <a:solidFill>
                  <a:schemeClr val="bg2"/>
                </a:solidFill>
              </a:rPr>
              <a:t>Niels Klazenga - Royal Botanic Gardens Victoria</a:t>
            </a:r>
          </a:p>
          <a:p>
            <a:endParaRPr lang="en-GB" dirty="0">
              <a:solidFill>
                <a:schemeClr val="bg2"/>
              </a:solidFill>
            </a:endParaRPr>
          </a:p>
          <a:p>
            <a:r>
              <a:rPr lang="en-GB" dirty="0">
                <a:solidFill>
                  <a:schemeClr val="bg2"/>
                </a:solidFill>
              </a:rPr>
              <a:t>Rebecca Snyder - Smithsonian Institution, National Museum of Natural History</a:t>
            </a:r>
          </a:p>
          <a:p>
            <a:endParaRPr lang="en-GB" dirty="0">
              <a:solidFill>
                <a:schemeClr val="bg2"/>
              </a:solidFill>
            </a:endParaRPr>
          </a:p>
          <a:p>
            <a:r>
              <a:rPr lang="en-GB" dirty="0">
                <a:solidFill>
                  <a:schemeClr val="accent6">
                    <a:lumMod val="60000"/>
                    <a:lumOff val="40000"/>
                  </a:schemeClr>
                </a:solidFill>
              </a:rPr>
              <a:t>Dan Stowell - Tilburg University and Naturalis Biodiversity Centre</a:t>
            </a:r>
          </a:p>
          <a:p>
            <a:endParaRPr lang="en-GB" dirty="0">
              <a:solidFill>
                <a:schemeClr val="bg2"/>
              </a:solidFill>
            </a:endParaRPr>
          </a:p>
          <a:p>
            <a:r>
              <a:rPr lang="en-GB" dirty="0">
                <a:solidFill>
                  <a:schemeClr val="bg2"/>
                </a:solidFill>
              </a:rPr>
              <a:t>Kate Webbink - Field Museum of Natural History</a:t>
            </a:r>
          </a:p>
        </p:txBody>
      </p:sp>
    </p:spTree>
    <p:extLst>
      <p:ext uri="{BB962C8B-B14F-4D97-AF65-F5344CB8AC3E}">
        <p14:creationId xmlns:p14="http://schemas.microsoft.com/office/powerpoint/2010/main" val="1620732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pic>
        <p:nvPicPr>
          <p:cNvPr id="4" name="Picture 3" descr="A round button with a cat and text&#10;&#10;Description automatically generated">
            <a:extLst>
              <a:ext uri="{FF2B5EF4-FFF2-40B4-BE49-F238E27FC236}">
                <a16:creationId xmlns:a16="http://schemas.microsoft.com/office/drawing/2014/main" id="{0E84C151-FA31-98F6-CE00-245B011E7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07" y="2500238"/>
            <a:ext cx="6486898" cy="2991077"/>
          </a:xfrm>
          <a:prstGeom prst="rect">
            <a:avLst/>
          </a:prstGeom>
        </p:spPr>
      </p:pic>
      <p:sp>
        <p:nvSpPr>
          <p:cNvPr id="10" name="TextBox 9">
            <a:extLst>
              <a:ext uri="{FF2B5EF4-FFF2-40B4-BE49-F238E27FC236}">
                <a16:creationId xmlns:a16="http://schemas.microsoft.com/office/drawing/2014/main" id="{CE963432-5200-479E-A884-A60830E7A9BB}"/>
              </a:ext>
            </a:extLst>
          </p:cNvPr>
          <p:cNvSpPr txBox="1"/>
          <p:nvPr/>
        </p:nvSpPr>
        <p:spPr>
          <a:xfrm>
            <a:off x="174706" y="5491315"/>
            <a:ext cx="648689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2</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nd</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-6</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th</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September</a:t>
            </a:r>
          </a:p>
        </p:txBody>
      </p:sp>
      <p:sp>
        <p:nvSpPr>
          <p:cNvPr id="3" name="TextBox 2">
            <a:extLst>
              <a:ext uri="{FF2B5EF4-FFF2-40B4-BE49-F238E27FC236}">
                <a16:creationId xmlns:a16="http://schemas.microsoft.com/office/drawing/2014/main" id="{35C85E04-DF3A-0F1D-7E5E-99FA54BD71E9}"/>
              </a:ext>
            </a:extLst>
          </p:cNvPr>
          <p:cNvSpPr txBox="1"/>
          <p:nvPr/>
        </p:nvSpPr>
        <p:spPr>
          <a:xfrm>
            <a:off x="100529" y="1084466"/>
            <a:ext cx="11904658"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github.com/</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tdwg</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/ac</a:t>
            </a:r>
          </a:p>
        </p:txBody>
      </p:sp>
    </p:spTree>
    <p:extLst>
      <p:ext uri="{BB962C8B-B14F-4D97-AF65-F5344CB8AC3E}">
        <p14:creationId xmlns:p14="http://schemas.microsoft.com/office/powerpoint/2010/main" val="1855706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sp>
        <p:nvSpPr>
          <p:cNvPr id="3" name="TextBox 2">
            <a:extLst>
              <a:ext uri="{FF2B5EF4-FFF2-40B4-BE49-F238E27FC236}">
                <a16:creationId xmlns:a16="http://schemas.microsoft.com/office/drawing/2014/main" id="{35C85E04-DF3A-0F1D-7E5E-99FA54BD71E9}"/>
              </a:ext>
            </a:extLst>
          </p:cNvPr>
          <p:cNvSpPr txBox="1"/>
          <p:nvPr/>
        </p:nvSpPr>
        <p:spPr>
          <a:xfrm>
            <a:off x="100529" y="1084466"/>
            <a:ext cx="11904658"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github.com/</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tdwg</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/ac</a:t>
            </a:r>
          </a:p>
        </p:txBody>
      </p:sp>
    </p:spTree>
    <p:extLst>
      <p:ext uri="{BB962C8B-B14F-4D97-AF65-F5344CB8AC3E}">
        <p14:creationId xmlns:p14="http://schemas.microsoft.com/office/powerpoint/2010/main" val="2127001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TDWG AudiovisualCore</a:t>
            </a:r>
          </a:p>
        </p:txBody>
      </p:sp>
      <p:pic>
        <p:nvPicPr>
          <p:cNvPr id="4" name="Picture 3" descr="A round button with a cat and text&#10;&#10;Description automatically generated">
            <a:extLst>
              <a:ext uri="{FF2B5EF4-FFF2-40B4-BE49-F238E27FC236}">
                <a16:creationId xmlns:a16="http://schemas.microsoft.com/office/drawing/2014/main" id="{0E84C151-FA31-98F6-CE00-245B011E75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07" y="2500238"/>
            <a:ext cx="6486898" cy="2991077"/>
          </a:xfrm>
          <a:prstGeom prst="rect">
            <a:avLst/>
          </a:prstGeom>
        </p:spPr>
      </p:pic>
      <p:pic>
        <p:nvPicPr>
          <p:cNvPr id="5" name="Picture 4" descr="A person wearing glasses and a jacket&#10;&#10;Description automatically generated">
            <a:extLst>
              <a:ext uri="{FF2B5EF4-FFF2-40B4-BE49-F238E27FC236}">
                <a16:creationId xmlns:a16="http://schemas.microsoft.com/office/drawing/2014/main" id="{E5FE59A2-2DCC-1AC3-089F-6A0D1B20E36D}"/>
              </a:ext>
            </a:extLst>
          </p:cNvPr>
          <p:cNvPicPr>
            <a:picLocks noChangeAspect="1"/>
          </p:cNvPicPr>
          <p:nvPr/>
        </p:nvPicPr>
        <p:blipFill rotWithShape="1">
          <a:blip r:embed="rId3">
            <a:extLst>
              <a:ext uri="{28A0092B-C50C-407E-A947-70E740481C1C}">
                <a14:useLocalDpi xmlns:a14="http://schemas.microsoft.com/office/drawing/2010/main" val="0"/>
              </a:ext>
            </a:extLst>
          </a:blip>
          <a:srcRect b="17964"/>
          <a:stretch/>
        </p:blipFill>
        <p:spPr>
          <a:xfrm>
            <a:off x="8380273" y="2500239"/>
            <a:ext cx="3637020" cy="2991076"/>
          </a:xfrm>
          <a:prstGeom prst="rect">
            <a:avLst/>
          </a:prstGeom>
        </p:spPr>
      </p:pic>
      <p:pic>
        <p:nvPicPr>
          <p:cNvPr id="9" name="Picture 8" descr="A person with curly hair and beard smiling&#10;&#10;Description automatically generated">
            <a:extLst>
              <a:ext uri="{FF2B5EF4-FFF2-40B4-BE49-F238E27FC236}">
                <a16:creationId xmlns:a16="http://schemas.microsoft.com/office/drawing/2014/main" id="{B370DC18-C63B-F5B6-2A61-3FD87F1E4C53}"/>
              </a:ext>
            </a:extLst>
          </p:cNvPr>
          <p:cNvPicPr>
            <a:picLocks noChangeAspect="1"/>
          </p:cNvPicPr>
          <p:nvPr/>
        </p:nvPicPr>
        <p:blipFill rotWithShape="1">
          <a:blip r:embed="rId4">
            <a:extLst>
              <a:ext uri="{28A0092B-C50C-407E-A947-70E740481C1C}">
                <a14:useLocalDpi xmlns:a14="http://schemas.microsoft.com/office/drawing/2010/main" val="0"/>
              </a:ext>
            </a:extLst>
          </a:blip>
          <a:srcRect r="16901"/>
          <a:stretch/>
        </p:blipFill>
        <p:spPr>
          <a:xfrm rot="5400000">
            <a:off x="6658012" y="2645993"/>
            <a:ext cx="2991076" cy="2699569"/>
          </a:xfrm>
          <a:prstGeom prst="rect">
            <a:avLst/>
          </a:prstGeom>
        </p:spPr>
      </p:pic>
      <p:sp>
        <p:nvSpPr>
          <p:cNvPr id="3" name="TextBox 2">
            <a:extLst>
              <a:ext uri="{FF2B5EF4-FFF2-40B4-BE49-F238E27FC236}">
                <a16:creationId xmlns:a16="http://schemas.microsoft.com/office/drawing/2014/main" id="{1C4BF644-5257-CD9A-A7EC-44F85C3BF8B8}"/>
              </a:ext>
            </a:extLst>
          </p:cNvPr>
          <p:cNvSpPr txBox="1"/>
          <p:nvPr/>
        </p:nvSpPr>
        <p:spPr>
          <a:xfrm>
            <a:off x="174706" y="5491315"/>
            <a:ext cx="648689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2</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nd</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-6</a:t>
            </a:r>
            <a:r>
              <a:rPr kumimoji="0" lang="en-GB" sz="4000" b="0" i="0" u="none" strike="noStrike" kern="1200" cap="none" spc="0" normalizeH="0" baseline="30000" noProof="0" dirty="0">
                <a:ln>
                  <a:noFill/>
                </a:ln>
                <a:solidFill>
                  <a:prstClr val="white"/>
                </a:solidFill>
                <a:effectLst/>
                <a:uLnTx/>
                <a:uFillTx/>
                <a:latin typeface="Arial" panose="020B0604020202020204"/>
                <a:ea typeface="+mn-ea"/>
                <a:cs typeface="+mn-cs"/>
              </a:rPr>
              <a:t>th</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September</a:t>
            </a:r>
          </a:p>
        </p:txBody>
      </p:sp>
      <p:sp>
        <p:nvSpPr>
          <p:cNvPr id="6" name="TextBox 5">
            <a:extLst>
              <a:ext uri="{FF2B5EF4-FFF2-40B4-BE49-F238E27FC236}">
                <a16:creationId xmlns:a16="http://schemas.microsoft.com/office/drawing/2014/main" id="{163B9A83-3FC1-F809-FD03-9A8C9185EE4E}"/>
              </a:ext>
            </a:extLst>
          </p:cNvPr>
          <p:cNvSpPr txBox="1"/>
          <p:nvPr/>
        </p:nvSpPr>
        <p:spPr>
          <a:xfrm>
            <a:off x="6803764" y="5461781"/>
            <a:ext cx="5213529"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Afterwards</a:t>
            </a:r>
          </a:p>
        </p:txBody>
      </p:sp>
      <p:sp>
        <p:nvSpPr>
          <p:cNvPr id="7" name="TextBox 6">
            <a:extLst>
              <a:ext uri="{FF2B5EF4-FFF2-40B4-BE49-F238E27FC236}">
                <a16:creationId xmlns:a16="http://schemas.microsoft.com/office/drawing/2014/main" id="{5A66898F-D0DA-793B-832B-F9D6A55E998C}"/>
              </a:ext>
            </a:extLst>
          </p:cNvPr>
          <p:cNvSpPr txBox="1"/>
          <p:nvPr/>
        </p:nvSpPr>
        <p:spPr>
          <a:xfrm>
            <a:off x="100529" y="1084466"/>
            <a:ext cx="11904658"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github.com/</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tdwg</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/ac</a:t>
            </a:r>
          </a:p>
        </p:txBody>
      </p:sp>
    </p:spTree>
    <p:extLst>
      <p:ext uri="{BB962C8B-B14F-4D97-AF65-F5344CB8AC3E}">
        <p14:creationId xmlns:p14="http://schemas.microsoft.com/office/powerpoint/2010/main" val="1483692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0" y="61298"/>
            <a:ext cx="11764800" cy="751872"/>
          </a:xfrm>
        </p:spPr>
        <p:txBody>
          <a:bodyPr/>
          <a:lstStyle/>
          <a:p>
            <a:pPr algn="l"/>
            <a:r>
              <a:rPr lang="en-GB" dirty="0">
                <a:solidFill>
                  <a:schemeClr val="bg1"/>
                </a:solidFill>
              </a:rPr>
              <a:t>Data Ecosystem</a:t>
            </a:r>
          </a:p>
        </p:txBody>
      </p:sp>
      <p:pic>
        <p:nvPicPr>
          <p:cNvPr id="3" name="Picture 2">
            <a:extLst>
              <a:ext uri="{FF2B5EF4-FFF2-40B4-BE49-F238E27FC236}">
                <a16:creationId xmlns:a16="http://schemas.microsoft.com/office/drawing/2014/main" id="{21BCFA56-181C-7028-8BED-BFA08A27CA7E}"/>
              </a:ext>
            </a:extLst>
          </p:cNvPr>
          <p:cNvPicPr>
            <a:picLocks noChangeAspect="1"/>
          </p:cNvPicPr>
          <p:nvPr/>
        </p:nvPicPr>
        <p:blipFill>
          <a:blip r:embed="rId2">
            <a:duotone>
              <a:schemeClr val="accent1">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1385887" y="1171575"/>
            <a:ext cx="9420225" cy="5082055"/>
          </a:xfrm>
          <a:prstGeom prst="rect">
            <a:avLst/>
          </a:prstGeom>
          <a:ln>
            <a:solidFill>
              <a:srgbClr val="FFC000"/>
            </a:solidFill>
          </a:ln>
        </p:spPr>
      </p:pic>
    </p:spTree>
    <p:extLst>
      <p:ext uri="{BB962C8B-B14F-4D97-AF65-F5344CB8AC3E}">
        <p14:creationId xmlns:p14="http://schemas.microsoft.com/office/powerpoint/2010/main" val="3746488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554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Prototype Aggregator</a:t>
            </a:r>
          </a:p>
        </p:txBody>
      </p:sp>
      <p:sp>
        <p:nvSpPr>
          <p:cNvPr id="3" name="TextBox 2">
            <a:extLst>
              <a:ext uri="{FF2B5EF4-FFF2-40B4-BE49-F238E27FC236}">
                <a16:creationId xmlns:a16="http://schemas.microsoft.com/office/drawing/2014/main" id="{8FB39804-6F9C-3DDC-4086-367C9BB7C361}"/>
              </a:ext>
            </a:extLst>
          </p:cNvPr>
          <p:cNvSpPr txBox="1"/>
          <p:nvPr/>
        </p:nvSpPr>
        <p:spPr>
          <a:xfrm>
            <a:off x="344129" y="1366684"/>
            <a:ext cx="11110452"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Recordings (NHM/Norway)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Annotations/ROI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Traits</a:t>
            </a:r>
          </a:p>
        </p:txBody>
      </p:sp>
      <p:sp>
        <p:nvSpPr>
          <p:cNvPr id="4" name="TextBox 3">
            <a:extLst>
              <a:ext uri="{FF2B5EF4-FFF2-40B4-BE49-F238E27FC236}">
                <a16:creationId xmlns:a16="http://schemas.microsoft.com/office/drawing/2014/main" id="{A8AD10F8-6585-E236-A5A5-3891EC26EA21}"/>
              </a:ext>
            </a:extLst>
          </p:cNvPr>
          <p:cNvSpPr txBox="1"/>
          <p:nvPr/>
        </p:nvSpPr>
        <p:spPr>
          <a:xfrm>
            <a:off x="344129" y="5491316"/>
            <a:ext cx="11110452" cy="707886"/>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a</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udioblast.org</a:t>
            </a:r>
          </a:p>
        </p:txBody>
      </p:sp>
    </p:spTree>
    <p:extLst>
      <p:ext uri="{BB962C8B-B14F-4D97-AF65-F5344CB8AC3E}">
        <p14:creationId xmlns:p14="http://schemas.microsoft.com/office/powerpoint/2010/main" val="2173270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yellow rectangular object with black text&#10;&#10;Description automatically generated">
            <a:extLst>
              <a:ext uri="{FF2B5EF4-FFF2-40B4-BE49-F238E27FC236}">
                <a16:creationId xmlns:a16="http://schemas.microsoft.com/office/drawing/2014/main" id="{D54C8F4B-58C2-B9A1-4E18-8F61F4244819}"/>
              </a:ext>
            </a:extLst>
          </p:cNvPr>
          <p:cNvPicPr>
            <a:picLocks noChangeAspect="1"/>
          </p:cNvPicPr>
          <p:nvPr/>
        </p:nvPicPr>
        <p:blipFill rotWithShape="1">
          <a:blip r:embed="rId3">
            <a:extLst>
              <a:ext uri="{28A0092B-C50C-407E-A947-70E740481C1C}">
                <a14:useLocalDpi xmlns:a14="http://schemas.microsoft.com/office/drawing/2010/main" val="0"/>
              </a:ext>
            </a:extLst>
          </a:blip>
          <a:srcRect l="18811" t="8882" r="15205" b="5885"/>
          <a:stretch/>
        </p:blipFill>
        <p:spPr>
          <a:xfrm>
            <a:off x="7506928" y="0"/>
            <a:ext cx="4685072" cy="6849184"/>
          </a:xfrm>
          <a:prstGeom prst="rect">
            <a:avLst/>
          </a:prstGeom>
        </p:spPr>
      </p:pic>
      <p:pic>
        <p:nvPicPr>
          <p:cNvPr id="4" name="Picture 3">
            <a:extLst>
              <a:ext uri="{FF2B5EF4-FFF2-40B4-BE49-F238E27FC236}">
                <a16:creationId xmlns:a16="http://schemas.microsoft.com/office/drawing/2014/main" id="{ED604306-475B-0512-F196-055D26EB93B4}"/>
              </a:ext>
            </a:extLst>
          </p:cNvPr>
          <p:cNvPicPr>
            <a:picLocks noChangeAspect="1"/>
          </p:cNvPicPr>
          <p:nvPr/>
        </p:nvPicPr>
        <p:blipFill rotWithShape="1">
          <a:blip r:embed="rId4"/>
          <a:srcRect l="26444" t="984"/>
          <a:stretch/>
        </p:blipFill>
        <p:spPr>
          <a:xfrm>
            <a:off x="0" y="-34672"/>
            <a:ext cx="7506927" cy="6927343"/>
          </a:xfrm>
          <a:prstGeom prst="rect">
            <a:avLst/>
          </a:prstGeom>
        </p:spPr>
      </p:pic>
      <p:sp>
        <p:nvSpPr>
          <p:cNvPr id="7" name="TextBox 6">
            <a:extLst>
              <a:ext uri="{FF2B5EF4-FFF2-40B4-BE49-F238E27FC236}">
                <a16:creationId xmlns:a16="http://schemas.microsoft.com/office/drawing/2014/main" id="{9DB3800D-C293-D1D0-E362-602A70D5CCCF}"/>
              </a:ext>
            </a:extLst>
          </p:cNvPr>
          <p:cNvSpPr txBox="1"/>
          <p:nvPr/>
        </p:nvSpPr>
        <p:spPr>
          <a:xfrm>
            <a:off x="0" y="-34672"/>
            <a:ext cx="7506927" cy="3108543"/>
          </a:xfrm>
          <a:prstGeom prst="rect">
            <a:avLst/>
          </a:prstGeom>
          <a:solidFill>
            <a:schemeClr val="tx1">
              <a:alpha val="39000"/>
            </a:schemeClr>
          </a:solidFill>
        </p:spPr>
        <p:txBody>
          <a:bodyPr wrap="square" rtlCol="0">
            <a:spAutoFit/>
          </a:bodyPr>
          <a:lstStyle/>
          <a:p>
            <a:pPr algn="ctr"/>
            <a:r>
              <a:rPr lang="en-GB" sz="2800" dirty="0">
                <a:solidFill>
                  <a:schemeClr val="bg1"/>
                </a:solidFill>
              </a:rPr>
              <a:t>Museum gardens and Urban Research Station</a:t>
            </a:r>
          </a:p>
          <a:p>
            <a:pPr algn="ctr"/>
            <a:r>
              <a:rPr lang="en-GB" sz="2800" dirty="0">
                <a:solidFill>
                  <a:schemeClr val="bg1"/>
                </a:solidFill>
              </a:rPr>
              <a:t>18</a:t>
            </a:r>
            <a:r>
              <a:rPr lang="en-GB" sz="2800" baseline="30000" dirty="0">
                <a:solidFill>
                  <a:schemeClr val="bg1"/>
                </a:solidFill>
              </a:rPr>
              <a:t>th</a:t>
            </a:r>
            <a:r>
              <a:rPr lang="en-GB" sz="2800" dirty="0">
                <a:solidFill>
                  <a:schemeClr val="bg1"/>
                </a:solidFill>
              </a:rPr>
              <a:t> July – </a:t>
            </a:r>
            <a:r>
              <a:rPr lang="en-GB" sz="2800" dirty="0">
                <a:solidFill>
                  <a:schemeClr val="bg1"/>
                </a:solidFill>
                <a:hlinkClick r:id="rId5">
                  <a:extLst>
                    <a:ext uri="{A12FA001-AC4F-418D-AE19-62706E023703}">
                      <ahyp:hlinkClr xmlns:ahyp="http://schemas.microsoft.com/office/drawing/2018/hyperlinkcolor" val="tx"/>
                    </a:ext>
                  </a:extLst>
                </a:hlinkClick>
              </a:rPr>
              <a:t>www.nhm.ac.uk</a:t>
            </a:r>
            <a:endParaRPr lang="en-GB" sz="2800" dirty="0">
              <a:solidFill>
                <a:schemeClr val="bg1"/>
              </a:solidFill>
            </a:endParaRPr>
          </a:p>
          <a:p>
            <a:pPr algn="ctr"/>
            <a:endParaRPr lang="en-GB" sz="2800" dirty="0">
              <a:solidFill>
                <a:schemeClr val="bg1"/>
              </a:solidFill>
            </a:endParaRPr>
          </a:p>
          <a:p>
            <a:pPr algn="ctr"/>
            <a:r>
              <a:rPr lang="en-GB" sz="2800" dirty="0">
                <a:solidFill>
                  <a:schemeClr val="bg1"/>
                </a:solidFill>
              </a:rPr>
              <a:t>Questions?</a:t>
            </a:r>
          </a:p>
          <a:p>
            <a:pPr algn="ctr"/>
            <a:endParaRPr lang="en-GB" sz="2800" dirty="0">
              <a:solidFill>
                <a:schemeClr val="bg1"/>
              </a:solidFill>
            </a:endParaRPr>
          </a:p>
          <a:p>
            <a:pPr algn="ctr"/>
            <a:r>
              <a:rPr lang="en-GB" sz="2800" dirty="0">
                <a:solidFill>
                  <a:schemeClr val="bg1"/>
                </a:solidFill>
              </a:rPr>
              <a:t>edward.baker@nhm.ac.uk</a:t>
            </a:r>
          </a:p>
          <a:p>
            <a:pPr algn="ctr"/>
            <a:r>
              <a:rPr lang="en-GB" sz="2800" dirty="0">
                <a:solidFill>
                  <a:schemeClr val="bg1"/>
                </a:solidFill>
              </a:rPr>
              <a:t>@edwbaker</a:t>
            </a:r>
          </a:p>
        </p:txBody>
      </p:sp>
    </p:spTree>
    <p:extLst>
      <p:ext uri="{BB962C8B-B14F-4D97-AF65-F5344CB8AC3E}">
        <p14:creationId xmlns:p14="http://schemas.microsoft.com/office/powerpoint/2010/main" val="2802453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34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880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picture containing text&#10;&#10;Description automatically generated">
            <a:extLst>
              <a:ext uri="{FF2B5EF4-FFF2-40B4-BE49-F238E27FC236}">
                <a16:creationId xmlns:a16="http://schemas.microsoft.com/office/drawing/2014/main" id="{13272767-E194-3C33-DCCD-5D91C70515C9}"/>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3924186" y="4129548"/>
            <a:ext cx="2921276" cy="301024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C3ABC61F-2359-6DF9-27A2-747C6F86121D}"/>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6724717" y="4127527"/>
            <a:ext cx="2921276" cy="301024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E3B6DA83-6829-F898-2FFD-FE77C367C873}"/>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9255160" y="4172616"/>
            <a:ext cx="2921276" cy="3010247"/>
          </a:xfrm>
          <a:prstGeom prst="rect">
            <a:avLst/>
          </a:prstGeom>
        </p:spPr>
      </p:pic>
    </p:spTree>
    <p:extLst>
      <p:ext uri="{BB962C8B-B14F-4D97-AF65-F5344CB8AC3E}">
        <p14:creationId xmlns:p14="http://schemas.microsoft.com/office/powerpoint/2010/main" val="44157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39F683-205D-C95D-F6D7-EC184E96B677}"/>
              </a:ext>
            </a:extLst>
          </p:cNvPr>
          <p:cNvPicPr>
            <a:picLocks noChangeAspect="1"/>
          </p:cNvPicPr>
          <p:nvPr/>
        </p:nvPicPr>
        <p:blipFill>
          <a:blip r:embed="rId2"/>
          <a:stretch>
            <a:fillRect/>
          </a:stretch>
        </p:blipFill>
        <p:spPr>
          <a:xfrm>
            <a:off x="1702152" y="0"/>
            <a:ext cx="9072368" cy="6858000"/>
          </a:xfrm>
          <a:prstGeom prst="rect">
            <a:avLst/>
          </a:prstGeom>
        </p:spPr>
      </p:pic>
    </p:spTree>
    <p:extLst>
      <p:ext uri="{BB962C8B-B14F-4D97-AF65-F5344CB8AC3E}">
        <p14:creationId xmlns:p14="http://schemas.microsoft.com/office/powerpoint/2010/main" val="304708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Black text on a white background&#10;&#10;Description automatically generated with medium confidence">
            <a:extLst>
              <a:ext uri="{FF2B5EF4-FFF2-40B4-BE49-F238E27FC236}">
                <a16:creationId xmlns:a16="http://schemas.microsoft.com/office/drawing/2014/main" id="{661524E1-B364-A956-C1AE-28D44DD3B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643" y="1735693"/>
            <a:ext cx="3204498" cy="3012226"/>
          </a:xfrm>
          <a:prstGeom prst="rect">
            <a:avLst/>
          </a:prstGeom>
        </p:spPr>
      </p:pic>
      <p:cxnSp>
        <p:nvCxnSpPr>
          <p:cNvPr id="27" name="Straight Connector 2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font, graphics, graphic design, logo&#10;&#10;Description automatically generated">
            <a:extLst>
              <a:ext uri="{FF2B5EF4-FFF2-40B4-BE49-F238E27FC236}">
                <a16:creationId xmlns:a16="http://schemas.microsoft.com/office/drawing/2014/main" id="{3650509D-2102-77FF-601A-9221951BB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9788" y="2424012"/>
            <a:ext cx="2679968" cy="2009975"/>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E1D4AC20-1EBF-B0B1-D917-DB87535F7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9928" y="2415838"/>
            <a:ext cx="3367533" cy="1704217"/>
          </a:xfrm>
          <a:prstGeom prst="rect">
            <a:avLst/>
          </a:prstGeom>
        </p:spPr>
      </p:pic>
    </p:spTree>
    <p:extLst>
      <p:ext uri="{BB962C8B-B14F-4D97-AF65-F5344CB8AC3E}">
        <p14:creationId xmlns:p14="http://schemas.microsoft.com/office/powerpoint/2010/main" val="77431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logo&#10;&#10;Description automatically generated">
            <a:extLst>
              <a:ext uri="{FF2B5EF4-FFF2-40B4-BE49-F238E27FC236}">
                <a16:creationId xmlns:a16="http://schemas.microsoft.com/office/drawing/2014/main" id="{3C85965F-9344-A952-B1DB-0434F87CB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645"/>
            <a:ext cx="12209566" cy="5769019"/>
          </a:xfrm>
          <a:prstGeom prst="rect">
            <a:avLst/>
          </a:prstGeom>
          <a:ln>
            <a:solidFill>
              <a:srgbClr val="000000"/>
            </a:solidFill>
          </a:ln>
        </p:spPr>
      </p:pic>
    </p:spTree>
    <p:extLst>
      <p:ext uri="{BB962C8B-B14F-4D97-AF65-F5344CB8AC3E}">
        <p14:creationId xmlns:p14="http://schemas.microsoft.com/office/powerpoint/2010/main" val="23147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NHM Wh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900" dirty="0"/>
        </a:defPPr>
      </a:lstStyle>
    </a:tx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Theme">
  <a:themeElements>
    <a:clrScheme name="NHM Urban Nature Project">
      <a:dk1>
        <a:srgbClr val="000000"/>
      </a:dk1>
      <a:lt1>
        <a:srgbClr val="FFFFFF"/>
      </a:lt1>
      <a:dk2>
        <a:srgbClr val="000000"/>
      </a:dk2>
      <a:lt2>
        <a:srgbClr val="FFFFFF"/>
      </a:lt2>
      <a:accent1>
        <a:srgbClr val="F8DC00"/>
      </a:accent1>
      <a:accent2>
        <a:srgbClr val="000000"/>
      </a:accent2>
      <a:accent3>
        <a:srgbClr val="F2F2F2"/>
      </a:accent3>
      <a:accent4>
        <a:srgbClr val="FFED62"/>
      </a:accent4>
      <a:accent5>
        <a:srgbClr val="404040"/>
      </a:accent5>
      <a:accent6>
        <a:srgbClr val="D9D9D9"/>
      </a:accent6>
      <a:hlink>
        <a:srgbClr val="229BF9"/>
      </a:hlink>
      <a:folHlink>
        <a:srgbClr val="642B7D"/>
      </a:folHlink>
    </a:clrScheme>
    <a:fontScheme name="Elysio">
      <a:majorFont>
        <a:latin typeface="Elysio-Bold"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Elysio-Regular"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highlight>
              <a:srgbClr val="000000"/>
            </a:highlight>
            <a:latin typeface="+mj-l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HM_UrbanNature_1.pptx" id="{E156A5DB-676E-734E-9994-3B81AC7AD6BE}" vid="{ECFA7BF3-9F7B-3D4F-9781-7F4FEC98E127}"/>
    </a:ext>
  </a:extLst>
</a:theme>
</file>

<file path=ppt/theme/theme6.xml><?xml version="1.0" encoding="utf-8"?>
<a:theme xmlns:a="http://schemas.openxmlformats.org/drawingml/2006/main" name="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ppt/theme/theme9.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0882fb6-7b37-4016-bc4e-645c0637b088" xsi:nil="true"/>
    <lcf76f155ced4ddcb4097134ff3c332f xmlns="735c31a0-1538-4a48-8785-011b11873efd">
      <Terms xmlns="http://schemas.microsoft.com/office/infopath/2007/PartnerControls"/>
    </lcf76f155ced4ddcb4097134ff3c332f>
    <Thumbnail xmlns="735c31a0-1538-4a48-8785-011b11873efd" xsi:nil="true"/>
    <Image xmlns="735c31a0-1538-4a48-8785-011b11873ef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CF4F62D25BC04C8095C5A9CA162114" ma:contentTypeVersion="20" ma:contentTypeDescription="Create a new document." ma:contentTypeScope="" ma:versionID="a1e07cd81ff18b69fb87a368027c9f00">
  <xsd:schema xmlns:xsd="http://www.w3.org/2001/XMLSchema" xmlns:xs="http://www.w3.org/2001/XMLSchema" xmlns:p="http://schemas.microsoft.com/office/2006/metadata/properties" xmlns:ns2="735c31a0-1538-4a48-8785-011b11873efd" xmlns:ns3="e866d0ec-5ae1-4a16-a3a9-a6554ade984b" xmlns:ns4="50882fb6-7b37-4016-bc4e-645c0637b088" targetNamespace="http://schemas.microsoft.com/office/2006/metadata/properties" ma:root="true" ma:fieldsID="ea9fac8599cee0bf1fc546bd132f3d64" ns2:_="" ns3:_="" ns4:_="">
    <xsd:import namespace="735c31a0-1538-4a48-8785-011b11873efd"/>
    <xsd:import namespace="e866d0ec-5ae1-4a16-a3a9-a6554ade984b"/>
    <xsd:import namespace="50882fb6-7b37-4016-bc4e-645c0637b08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Thumbnail" minOccurs="0"/>
                <xsd:element ref="ns2:lcf76f155ced4ddcb4097134ff3c332f" minOccurs="0"/>
                <xsd:element ref="ns4:TaxCatchAll" minOccurs="0"/>
                <xsd:element ref="ns2:MediaServiceObjectDetectorVersions" minOccurs="0"/>
                <xsd:element ref="ns2:Imag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5c31a0-1538-4a48-8785-011b11873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Thumbnail" ma:index="21" nillable="true" ma:displayName="Thumbnail" ma:internalName="Thumbnail">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c631306-648b-4820-82d0-96e9415871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Image" ma:index="26" nillable="true" ma:displayName="Image" ma:format="Thumbnail" ma:internalName="Image">
      <xsd:simpleType>
        <xsd:restriction base="dms:Unknown"/>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66d0ec-5ae1-4a16-a3a9-a6554ade98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882fb6-7b37-4016-bc4e-645c0637b088"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ed512e7c-745d-4485-9417-80d73020dc78}" ma:internalName="TaxCatchAll" ma:showField="CatchAllData" ma:web="e866d0ec-5ae1-4a16-a3a9-a6554ade98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5F840-0D75-414F-B5AC-ACC7974ED808}">
  <ds:schemaRefs>
    <ds:schemaRef ds:uri="http://www.w3.org/XML/1998/namespace"/>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e866d0ec-5ae1-4a16-a3a9-a6554ade984b"/>
    <ds:schemaRef ds:uri="735c31a0-1538-4a48-8785-011b11873efd"/>
    <ds:schemaRef ds:uri="http://purl.org/dc/dcmitype/"/>
    <ds:schemaRef ds:uri="http://schemas.microsoft.com/office/2006/metadata/properties"/>
    <ds:schemaRef ds:uri="50882fb6-7b37-4016-bc4e-645c0637b088"/>
    <ds:schemaRef ds:uri="http://purl.org/dc/terms/"/>
  </ds:schemaRefs>
</ds:datastoreItem>
</file>

<file path=customXml/itemProps2.xml><?xml version="1.0" encoding="utf-8"?>
<ds:datastoreItem xmlns:ds="http://schemas.openxmlformats.org/officeDocument/2006/customXml" ds:itemID="{0EB1E295-98ED-4E99-8628-2F901F90F0AB}">
  <ds:schemaRefs>
    <ds:schemaRef ds:uri="http://schemas.microsoft.com/sharepoint/v3/contenttype/forms"/>
  </ds:schemaRefs>
</ds:datastoreItem>
</file>

<file path=customXml/itemProps3.xml><?xml version="1.0" encoding="utf-8"?>
<ds:datastoreItem xmlns:ds="http://schemas.openxmlformats.org/officeDocument/2006/customXml" ds:itemID="{3D307A0C-41AB-413B-971F-CA91A4C574F6}">
  <ds:schemaRefs>
    <ds:schemaRef ds:uri="50882fb6-7b37-4016-bc4e-645c0637b088"/>
    <ds:schemaRef ds:uri="735c31a0-1538-4a48-8785-011b11873efd"/>
    <ds:schemaRef ds:uri="e866d0ec-5ae1-4a16-a3a9-a6554ade98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1490</TotalTime>
  <Words>714</Words>
  <Application>Microsoft Office PowerPoint</Application>
  <PresentationFormat>Widescreen</PresentationFormat>
  <Paragraphs>141</Paragraphs>
  <Slides>31</Slides>
  <Notes>5</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31</vt:i4>
      </vt:variant>
    </vt:vector>
  </HeadingPairs>
  <TitlesOfParts>
    <vt:vector size="51" baseType="lpstr">
      <vt:lpstr>Amazon Ember</vt:lpstr>
      <vt:lpstr>Amazon Ember Display</vt:lpstr>
      <vt:lpstr>Arial</vt:lpstr>
      <vt:lpstr>Calibri</vt:lpstr>
      <vt:lpstr>Calibri Light</vt:lpstr>
      <vt:lpstr>Elysio-Bold</vt:lpstr>
      <vt:lpstr>Elysio-Regular</vt:lpstr>
      <vt:lpstr>Lucida Console</vt:lpstr>
      <vt:lpstr>System Font Regular</vt:lpstr>
      <vt:lpstr>Wingdings</vt:lpstr>
      <vt:lpstr>1_Office Theme</vt:lpstr>
      <vt:lpstr>3_NHM Anthracite</vt:lpstr>
      <vt:lpstr>4_office theme</vt:lpstr>
      <vt:lpstr>NHM White</vt:lpstr>
      <vt:lpstr>Default Theme</vt:lpstr>
      <vt:lpstr>NHM Anthracite</vt:lpstr>
      <vt:lpstr>1_NHM Anthracite</vt:lpstr>
      <vt:lpstr>1_AWS Confidential Dark</vt:lpstr>
      <vt:lpstr>AWS Confidential Dark</vt:lpstr>
      <vt:lpstr>2_NHM Anthracite</vt:lpstr>
      <vt:lpstr>Data infrastructures for biological acoustics</vt:lpstr>
      <vt:lpstr>Why museums?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Urban Nature Project</vt:lpstr>
      <vt:lpstr>Urban Nature Project</vt:lpstr>
      <vt:lpstr>Urban Nature Project</vt:lpstr>
      <vt:lpstr>PowerPoint Presentation</vt:lpstr>
      <vt:lpstr>Some big questions</vt:lpstr>
      <vt:lpstr>Some big questions</vt:lpstr>
      <vt:lpstr>Why museums?</vt:lpstr>
      <vt:lpstr>Integration inspiration</vt:lpstr>
      <vt:lpstr>Integration inspiration</vt:lpstr>
      <vt:lpstr>Integration inspiration</vt:lpstr>
      <vt:lpstr>Integration inspiration</vt:lpstr>
      <vt:lpstr>Integration inspiration</vt:lpstr>
      <vt:lpstr>Integration inspiration</vt:lpstr>
      <vt:lpstr>TDWG AudiovisualCore</vt:lpstr>
      <vt:lpstr>TDWG AudiovisualCore</vt:lpstr>
      <vt:lpstr>TDWG AudiovisualCore</vt:lpstr>
      <vt:lpstr>TDWG AudiovisualCore</vt:lpstr>
      <vt:lpstr>TDWG AudiovisualCore</vt:lpstr>
      <vt:lpstr>TDWG AudiovisualCore</vt:lpstr>
      <vt:lpstr>Data Ecosystem</vt:lpstr>
      <vt:lpstr>Prototype Aggregator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Biodiversity   AWS &amp; Natural History Museum  Rachel Lockwood EMEA Marketing Director</dc:title>
  <dc:creator>Smith, Sam</dc:creator>
  <cp:lastModifiedBy>Ed Baker</cp:lastModifiedBy>
  <cp:revision>3</cp:revision>
  <dcterms:created xsi:type="dcterms:W3CDTF">2023-07-12T07:01:24Z</dcterms:created>
  <dcterms:modified xsi:type="dcterms:W3CDTF">2024-07-11T09:55:29Z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0x010100C4D44D8B7E5B864DAFA4BE0AE13DE2F0</vt:lpwstr>
  </property>
  <property fmtid="{D5CDD505-2E9C-101B-9397-08002B2CF9AE}" pid="3" name="MediaServiceImageTags">
    <vt:lpwstr/>
  </property>
</Properties>
</file>